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3_480FF72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517" r:id="rId5"/>
    <p:sldId id="459" r:id="rId6"/>
    <p:sldId id="469" r:id="rId7"/>
    <p:sldId id="513" r:id="rId8"/>
    <p:sldId id="458" r:id="rId9"/>
    <p:sldId id="470" r:id="rId10"/>
    <p:sldId id="509" r:id="rId11"/>
    <p:sldId id="504" r:id="rId12"/>
    <p:sldId id="505" r:id="rId13"/>
    <p:sldId id="471" r:id="rId14"/>
    <p:sldId id="515" r:id="rId15"/>
    <p:sldId id="472" r:id="rId16"/>
    <p:sldId id="475" r:id="rId17"/>
    <p:sldId id="511" r:id="rId18"/>
    <p:sldId id="516" r:id="rId19"/>
    <p:sldId id="477" r:id="rId20"/>
    <p:sldId id="478" r:id="rId21"/>
    <p:sldId id="479" r:id="rId22"/>
    <p:sldId id="480" r:id="rId23"/>
    <p:sldId id="512" r:id="rId24"/>
    <p:sldId id="483" r:id="rId25"/>
    <p:sldId id="482" r:id="rId26"/>
    <p:sldId id="484" r:id="rId27"/>
    <p:sldId id="486" r:id="rId28"/>
    <p:sldId id="487" r:id="rId29"/>
    <p:sldId id="514" r:id="rId30"/>
  </p:sldIdLst>
  <p:sldSz cx="9144000" cy="6858000" type="screen4x3"/>
  <p:notesSz cx="7010400" cy="111252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F232E1-8E9C-7C8F-0E11-B71EB543C95B}" name="Pabla Evelyn Santiago Santiago" initials="PESS" userId="S::pabla.santiago@mineduc.cl::c7c0a8aa-914b-4081-910f-7760b14187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eronica Celis Diaz" initials="PVCD" lastIdx="2" clrIdx="0"/>
  <p:cmAuthor id="2" name="Luis Eduardo Salgado Pulgar" initials="LESP" lastIdx="4" clrIdx="1">
    <p:extLst>
      <p:ext uri="{19B8F6BF-5375-455C-9EA6-DF929625EA0E}">
        <p15:presenceInfo xmlns:p15="http://schemas.microsoft.com/office/powerpoint/2012/main" userId="S::luis.salgado@mineduc.cl::626ec2b9-5213-40dc-ac92-fb069a80859a" providerId="AD"/>
      </p:ext>
    </p:extLst>
  </p:cmAuthor>
  <p:cmAuthor id="3" name="Jennifer Andrea Jorquera Arancibia" initials="JAJA" lastIdx="28" clrIdx="2">
    <p:extLst>
      <p:ext uri="{19B8F6BF-5375-455C-9EA6-DF929625EA0E}">
        <p15:presenceInfo xmlns:p15="http://schemas.microsoft.com/office/powerpoint/2012/main" userId="S::jennifer.jorquera@mineduc.cl::8a49c841-ef4d-4e2a-8997-8dd6d65b96e2" providerId="AD"/>
      </p:ext>
    </p:extLst>
  </p:cmAuthor>
  <p:cmAuthor id="4" name="Simone Renee Figueroa Ravet" initials="SRFR" lastIdx="2" clrIdx="3">
    <p:extLst>
      <p:ext uri="{19B8F6BF-5375-455C-9EA6-DF929625EA0E}">
        <p15:presenceInfo xmlns:p15="http://schemas.microsoft.com/office/powerpoint/2012/main" userId="S-1-5-21-4051764367-3065908969-1895326823-41288" providerId="AD"/>
      </p:ext>
    </p:extLst>
  </p:cmAuthor>
  <p:cmAuthor id="5" name="Andres Alex Covarrubias Sanchez" initials="AACS" lastIdx="5" clrIdx="4">
    <p:extLst>
      <p:ext uri="{19B8F6BF-5375-455C-9EA6-DF929625EA0E}">
        <p15:presenceInfo xmlns:p15="http://schemas.microsoft.com/office/powerpoint/2012/main" userId="S::andres.covarrubias@mineduc.cl::1f9b9160-edff-482c-82c6-dec95bd7d4f4" providerId="AD"/>
      </p:ext>
    </p:extLst>
  </p:cmAuthor>
  <p:cmAuthor id="6" name="Macarena Valeska Toro Valdivia" initials="MVTV" lastIdx="11" clrIdx="5">
    <p:extLst>
      <p:ext uri="{19B8F6BF-5375-455C-9EA6-DF929625EA0E}">
        <p15:presenceInfo xmlns:p15="http://schemas.microsoft.com/office/powerpoint/2012/main" userId="S::macarena.toro@mineduc.cl::00ad4883-230d-4d6d-8efa-6499f3229f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499"/>
    <a:srgbClr val="11BCBC"/>
    <a:srgbClr val="666699"/>
    <a:srgbClr val="8094AE"/>
    <a:srgbClr val="FB6A6D"/>
    <a:srgbClr val="DA6C15"/>
    <a:srgbClr val="281A4B"/>
    <a:srgbClr val="3C1A4D"/>
    <a:srgbClr val="4B0F79"/>
    <a:srgbClr val="12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4"/>
    <p:restoredTop sz="94694"/>
  </p:normalViewPr>
  <p:slideViewPr>
    <p:cSldViewPr snapToGrid="0">
      <p:cViewPr varScale="1">
        <p:scale>
          <a:sx n="60" d="100"/>
          <a:sy n="60" d="100"/>
        </p:scale>
        <p:origin x="1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203_480FF7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33D0B-6DFE-43FA-8403-2E7544C57B45}" authorId="{D9F232E1-8E9C-7C8F-0E11-B71EB543C95B}" created="2023-09-21T20:08:49.262">
    <pc:sldMkLst xmlns:pc="http://schemas.microsoft.com/office/powerpoint/2013/main/command">
      <pc:docMk/>
      <pc:sldMk cId="1209005868" sldId="515"/>
    </pc:sldMkLst>
    <p188:pos x="6448425" y="3232150"/>
    <p188:txBody>
      <a:bodyPr/>
      <a:lstStyle/>
      <a:p>
        <a:r>
          <a:rPr lang="es-CL"/>
          <a:t>Cambiar esto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9148" tIns="49574" rIns="99148" bIns="4957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556260"/>
          </a:xfrm>
          <a:prstGeom prst="rect">
            <a:avLst/>
          </a:prstGeom>
        </p:spPr>
        <p:txBody>
          <a:bodyPr vert="horz" lIns="99148" tIns="49574" rIns="99148" bIns="49574" rtlCol="0"/>
          <a:lstStyle>
            <a:lvl1pPr algn="r">
              <a:defRPr sz="1300"/>
            </a:lvl1pPr>
          </a:lstStyle>
          <a:p>
            <a:fld id="{09605A59-2362-41F1-AE68-B8984F06FE0C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0567009"/>
            <a:ext cx="3037840" cy="556260"/>
          </a:xfrm>
          <a:prstGeom prst="rect">
            <a:avLst/>
          </a:prstGeom>
        </p:spPr>
        <p:txBody>
          <a:bodyPr vert="horz" lIns="99148" tIns="49574" rIns="99148" bIns="4957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9" y="10567009"/>
            <a:ext cx="3037840" cy="556260"/>
          </a:xfrm>
          <a:prstGeom prst="rect">
            <a:avLst/>
          </a:prstGeom>
        </p:spPr>
        <p:txBody>
          <a:bodyPr vert="horz" lIns="99148" tIns="49574" rIns="99148" bIns="49574" rtlCol="0" anchor="b"/>
          <a:lstStyle>
            <a:lvl1pPr algn="r">
              <a:defRPr sz="1300"/>
            </a:lvl1pPr>
          </a:lstStyle>
          <a:p>
            <a:fld id="{A681D81D-3350-49B0-B70D-FDCF77AE84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7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556883"/>
          </a:xfrm>
          <a:prstGeom prst="rect">
            <a:avLst/>
          </a:prstGeom>
        </p:spPr>
        <p:txBody>
          <a:bodyPr vert="horz" lIns="99148" tIns="49574" rIns="99148" bIns="4957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556883"/>
          </a:xfrm>
          <a:prstGeom prst="rect">
            <a:avLst/>
          </a:prstGeom>
        </p:spPr>
        <p:txBody>
          <a:bodyPr vert="horz" lIns="99148" tIns="49574" rIns="99148" bIns="49574" rtlCol="0"/>
          <a:lstStyle>
            <a:lvl1pPr algn="r">
              <a:defRPr sz="1300"/>
            </a:lvl1pPr>
          </a:lstStyle>
          <a:p>
            <a:fld id="{9BA51F77-ED11-4247-9395-66D06AF57482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390650"/>
            <a:ext cx="500380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48" tIns="49574" rIns="99148" bIns="4957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5353547"/>
            <a:ext cx="5608975" cy="4380336"/>
          </a:xfrm>
          <a:prstGeom prst="rect">
            <a:avLst/>
          </a:prstGeom>
        </p:spPr>
        <p:txBody>
          <a:bodyPr vert="horz" lIns="99148" tIns="49574" rIns="99148" bIns="4957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8317"/>
            <a:ext cx="3038604" cy="556883"/>
          </a:xfrm>
          <a:prstGeom prst="rect">
            <a:avLst/>
          </a:prstGeom>
        </p:spPr>
        <p:txBody>
          <a:bodyPr vert="horz" lIns="99148" tIns="49574" rIns="99148" bIns="4957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10568317"/>
            <a:ext cx="3038604" cy="556883"/>
          </a:xfrm>
          <a:prstGeom prst="rect">
            <a:avLst/>
          </a:prstGeom>
        </p:spPr>
        <p:txBody>
          <a:bodyPr vert="horz" lIns="99148" tIns="49574" rIns="99148" bIns="49574" rtlCol="0" anchor="b"/>
          <a:lstStyle>
            <a:lvl1pPr algn="r">
              <a:defRPr sz="1300"/>
            </a:lvl1pPr>
          </a:lstStyle>
          <a:p>
            <a:fld id="{E37969DC-D9F3-45B6-908C-B65EED5E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F0B4F-D8C9-4F19-ACF3-C02C6B4ED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096" y="1330438"/>
            <a:ext cx="6858000" cy="923330"/>
          </a:xfrm>
        </p:spPr>
        <p:txBody>
          <a:bodyPr anchor="b"/>
          <a:lstStyle>
            <a:lvl1pPr algn="ctr">
              <a:defRPr sz="3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39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4A7B"/>
                </a:solidFill>
                <a:latin typeface="Calibri"/>
                <a:cs typeface="Calibri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03BBB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9218-3EC9-4EC0-A170-2E701F859DCD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F156-6D7A-46C3-A0AE-9CF6EECC55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 estudia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61BBA-4C60-B042-8D71-149590FE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19200"/>
            <a:ext cx="4898085" cy="1477328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508910-8CB3-174A-BDE6-8BF7A9B73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8CD81-3597-0846-B12D-DBF01FB191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1E49218-3EC9-4EC0-A170-2E701F859DCD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DA453D-2759-D54B-BC1C-D28513E6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E1FB56-FA89-BC4E-93EC-3B923E957FFD}"/>
              </a:ext>
            </a:extLst>
          </p:cNvPr>
          <p:cNvCxnSpPr/>
          <p:nvPr/>
        </p:nvCxnSpPr>
        <p:spPr>
          <a:xfrm>
            <a:off x="-304800" y="685800"/>
            <a:ext cx="9525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1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ondo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03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3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218-3EC9-4EC0-A170-2E701F859DCD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7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218-3EC9-4EC0-A170-2E701F859DCD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2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957" y="765050"/>
            <a:ext cx="489808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4A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109" y="1476093"/>
            <a:ext cx="7581780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3BBB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9218-3EC9-4EC0-A170-2E701F859DCD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F156-6D7A-46C3-A0AE-9CF6EECC55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bg object 16">
            <a:extLst>
              <a:ext uri="{FF2B5EF4-FFF2-40B4-BE49-F238E27FC236}">
                <a16:creationId xmlns:a16="http://schemas.microsoft.com/office/drawing/2014/main" id="{E28E6F21-27E8-CE6D-A929-01AD25E873E8}"/>
              </a:ext>
            </a:extLst>
          </p:cNvPr>
          <p:cNvSpPr/>
          <p:nvPr userDrawn="1"/>
        </p:nvSpPr>
        <p:spPr>
          <a:xfrm>
            <a:off x="0" y="1576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28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6247E0-1AF9-03FE-A7F1-E58DA385CD4A}"/>
              </a:ext>
            </a:extLst>
          </p:cNvPr>
          <p:cNvSpPr/>
          <p:nvPr userDrawn="1"/>
        </p:nvSpPr>
        <p:spPr>
          <a:xfrm>
            <a:off x="0" y="-94171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5390EF-29F5-9988-E96F-8370FF1C6DD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53400" y="49387"/>
            <a:ext cx="812036" cy="389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4FF922-99F0-B1B8-842A-052E90A331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35000"/>
          </a:blip>
          <a:stretch>
            <a:fillRect/>
          </a:stretch>
        </p:blipFill>
        <p:spPr>
          <a:xfrm>
            <a:off x="4343400" y="113247"/>
            <a:ext cx="3962398" cy="2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203_480FF72C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as.cl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6F0F77-6945-8A90-A992-5FAD455D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9084"/>
            <a:ext cx="4800600" cy="23046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5B8CF0-E9C9-FF4F-5EE9-2B94FE22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23525"/>
            <a:ext cx="4800600" cy="965559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DB4CE43-7BBD-6CF0-450B-42055FB2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890" y="5401750"/>
            <a:ext cx="583264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POSTULACIÓN: 05 octubre al 26 de octubre 2023</a:t>
            </a:r>
            <a:endParaRPr lang="en-US" sz="1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37CC8C3-2C5F-1557-CFC0-E10AC29A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890" y="4293754"/>
            <a:ext cx="52499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Arial" charset="0"/>
                <a:ea typeface="Arial" charset="0"/>
                <a:cs typeface="Arial" charset="0"/>
              </a:rPr>
              <a:t>BECA VOCACIÓN DE PROFESOR </a:t>
            </a:r>
          </a:p>
          <a:p>
            <a:r>
              <a:rPr lang="es-ES" sz="1600" dirty="0">
                <a:latin typeface="Arial" charset="0"/>
                <a:ea typeface="Arial" charset="0"/>
                <a:cs typeface="Arial" charset="0"/>
              </a:rPr>
              <a:t>(PEDAGOGÍAS, LICENCIATURAS, Beca Vocación de Profesor Licenciados y Profesionales (Sujeta a aprobación de Ley de Presupuestos 2024)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7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2E294B0-E095-0B9C-2A9C-905DA77CDA7A}"/>
              </a:ext>
            </a:extLst>
          </p:cNvPr>
          <p:cNvSpPr txBox="1"/>
          <p:nvPr/>
        </p:nvSpPr>
        <p:spPr>
          <a:xfrm>
            <a:off x="1748241" y="1805855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Completa tus datos personales. Es importante que el correo que informes sea uno que revises frecuentemente y que la contraseña sea fácil de recordar. Para finalizar tu registro, es necesario que leas y aceptes los términos y condiciones para participar del proceso de inscripción.   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C08DCD1-BDCC-7ABD-52FD-B6FCA05D366A}"/>
              </a:ext>
            </a:extLst>
          </p:cNvPr>
          <p:cNvSpPr txBox="1">
            <a:spLocks/>
          </p:cNvSpPr>
          <p:nvPr/>
        </p:nvSpPr>
        <p:spPr>
          <a:xfrm>
            <a:off x="1835696" y="976832"/>
            <a:ext cx="5568950" cy="7794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57200" indent="-457200" algn="l">
              <a:buFont typeface="+mj-lt"/>
              <a:buAutoNum type="alphaLcParenR"/>
            </a:pPr>
            <a:r>
              <a:rPr lang="es-CL" sz="2400" ker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para estudiantes que llenan por primera vez el FUAS</a:t>
            </a:r>
            <a:endParaRPr lang="es-ES" sz="24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165EA1D-EAC9-44D2-6B57-91C8A91E1A80}"/>
              </a:ext>
            </a:extLst>
          </p:cNvPr>
          <p:cNvGrpSpPr/>
          <p:nvPr/>
        </p:nvGrpSpPr>
        <p:grpSpPr>
          <a:xfrm>
            <a:off x="1835696" y="3382303"/>
            <a:ext cx="4680520" cy="2535422"/>
            <a:chOff x="2555776" y="3691681"/>
            <a:chExt cx="5797639" cy="314056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808B8D2-6928-557C-98B5-7E13FFF9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4941856"/>
              <a:ext cx="5797639" cy="1890387"/>
            </a:xfrm>
            <a:prstGeom prst="rect">
              <a:avLst/>
            </a:prstGeom>
          </p:spPr>
        </p:pic>
        <p:pic>
          <p:nvPicPr>
            <p:cNvPr id="8" name="Imagen 7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A7B43EEA-406A-E4DA-C191-0423F49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691681"/>
              <a:ext cx="5797639" cy="2209637"/>
            </a:xfrm>
            <a:prstGeom prst="rect">
              <a:avLst/>
            </a:prstGeom>
          </p:spPr>
        </p:pic>
        <p:pic>
          <p:nvPicPr>
            <p:cNvPr id="9" name="Imagen 8" descr="Escala de tiempo&#10;&#10;Descripción generada automáticamente">
              <a:extLst>
                <a:ext uri="{FF2B5EF4-FFF2-40B4-BE49-F238E27FC236}">
                  <a16:creationId xmlns:a16="http://schemas.microsoft.com/office/drawing/2014/main" id="{2BD03132-F65C-7576-8C1E-44358527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3" y="5805264"/>
              <a:ext cx="3283173" cy="1023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4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4"/>
          <p:cNvSpPr>
            <a:spLocks noGrp="1"/>
          </p:cNvSpPr>
          <p:nvPr>
            <p:ph type="ctrTitle"/>
          </p:nvPr>
        </p:nvSpPr>
        <p:spPr>
          <a:xfrm>
            <a:off x="1208902" y="844406"/>
            <a:ext cx="6858000" cy="923330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s-CL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esta sección debes hacer clic en el formulario de tu preferencia:</a:t>
            </a:r>
            <a:endParaRPr lang="es-ES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34C9F-16BF-B0DB-D2D3-C7BDCE821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839" y="2100423"/>
            <a:ext cx="8344882" cy="43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058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93DFD24-FD75-561B-83BE-2AB3101AA378}"/>
              </a:ext>
            </a:extLst>
          </p:cNvPr>
          <p:cNvSpPr txBox="1"/>
          <p:nvPr/>
        </p:nvSpPr>
        <p:spPr>
          <a:xfrm>
            <a:off x="947168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Ingresa al formulario que desees completar (otros beneficios).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143027-3525-7358-6A4E-885A60CA14C4}"/>
              </a:ext>
            </a:extLst>
          </p:cNvPr>
          <p:cNvSpPr txBox="1"/>
          <p:nvPr/>
        </p:nvSpPr>
        <p:spPr>
          <a:xfrm>
            <a:off x="947168" y="1716245"/>
            <a:ext cx="745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En tu caso, para optar a las tres modalidades de la </a:t>
            </a:r>
            <a:r>
              <a:rPr lang="es-ES" b="1" dirty="0">
                <a:solidFill>
                  <a:schemeClr val="bg1"/>
                </a:solidFill>
              </a:rPr>
              <a:t>Beca Vocación de Profesor 2023, </a:t>
            </a:r>
            <a:r>
              <a:rPr lang="es-ES" dirty="0">
                <a:solidFill>
                  <a:schemeClr val="bg1"/>
                </a:solidFill>
              </a:rPr>
              <a:t>debes hacer clic en el botón Postular del formulario correspondiente en la plataforma FUAS.</a:t>
            </a:r>
          </a:p>
        </p:txBody>
      </p:sp>
      <p:pic>
        <p:nvPicPr>
          <p:cNvPr id="9" name="Imagen 8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505ABB4B-0A6F-70C7-21BA-74DC8392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852937"/>
            <a:ext cx="7358792" cy="24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4D65DED9-4467-4F9F-96E0-9DBFE81D36F9}"/>
              </a:ext>
            </a:extLst>
          </p:cNvPr>
          <p:cNvSpPr txBox="1"/>
          <p:nvPr/>
        </p:nvSpPr>
        <p:spPr>
          <a:xfrm>
            <a:off x="1626827" y="986034"/>
            <a:ext cx="703176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cs typeface="Calibri"/>
              </a:rPr>
              <a:t>Si seleccionaste Becas de Reparación: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EF28F1-908E-4DCD-6B07-5B82236D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2657"/>
          <a:stretch/>
        </p:blipFill>
        <p:spPr>
          <a:xfrm>
            <a:off x="1628502" y="2950864"/>
            <a:ext cx="5886995" cy="29298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468C60-384A-2AA3-CA38-C4D8423BF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92" y="1077686"/>
            <a:ext cx="986246" cy="9862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F69B898-F501-6402-0391-ECC0A260F1FA}"/>
              </a:ext>
            </a:extLst>
          </p:cNvPr>
          <p:cNvSpPr txBox="1"/>
          <p:nvPr/>
        </p:nvSpPr>
        <p:spPr>
          <a:xfrm>
            <a:off x="1628502" y="2492544"/>
            <a:ext cx="3514208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cs typeface="Calibri"/>
              </a:rPr>
              <a:t>Debes usar este formulario: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36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643460" y="1715632"/>
            <a:ext cx="79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S" sz="1600" dirty="0">
                <a:solidFill>
                  <a:schemeClr val="bg1"/>
                </a:solidFill>
              </a:rPr>
              <a:t>Haz clic en “INICIAR SESIÓN” y completa tu RUT y contraseña (que debe tener ocho caracteres como mínimo). Si no recuerdas tu clave, podrás recuperarla a través de la opción “Olvidé mi contraseña”, o llamando al 600 600 2626. </a:t>
            </a:r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D2E1290F-28D9-469E-9684-18C1A2BEEE24}"/>
              </a:ext>
            </a:extLst>
          </p:cNvPr>
          <p:cNvSpPr txBox="1">
            <a:spLocks/>
          </p:cNvSpPr>
          <p:nvPr/>
        </p:nvSpPr>
        <p:spPr>
          <a:xfrm>
            <a:off x="691649" y="758069"/>
            <a:ext cx="5569634" cy="10322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para estudiantes que tienen una cuenta en el FUAS</a:t>
            </a:r>
            <a:endParaRPr lang="es-E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CC79402-142E-4B2B-B086-63ABADF1D07C}"/>
              </a:ext>
            </a:extLst>
          </p:cNvPr>
          <p:cNvSpPr txBox="1"/>
          <p:nvPr/>
        </p:nvSpPr>
        <p:spPr>
          <a:xfrm>
            <a:off x="677224" y="4527918"/>
            <a:ext cx="4882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sz="1600" dirty="0">
                <a:solidFill>
                  <a:schemeClr val="bg1"/>
                </a:solidFill>
              </a:rPr>
              <a:t>Si haces clic en el botón “Olvidé mi contraseña” el sistema solicitará tu RUT y luego  de confirmar tu correo electrónico recibirás en éste una nueva contraseña, si luego de esto persisten tus problemas para acceder puedes llamar al 600 600 2626.</a:t>
            </a:r>
          </a:p>
        </p:txBody>
      </p:sp>
      <p:pic>
        <p:nvPicPr>
          <p:cNvPr id="3" name="Imagen 2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57F78DA1-C5E6-8874-3A86-289A6A9F1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9" y="2739049"/>
            <a:ext cx="5335943" cy="1530285"/>
          </a:xfrm>
          <a:prstGeom prst="rect">
            <a:avLst/>
          </a:prstGeom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6C0521A-1BB0-8E95-70BA-A9486CF55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99" y="4483214"/>
            <a:ext cx="1576998" cy="1775079"/>
          </a:xfrm>
          <a:prstGeom prst="rect">
            <a:avLst/>
          </a:prstGeom>
        </p:spPr>
      </p:pic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641143B2-5223-46CA-9A09-5EDC6192ADA4}"/>
              </a:ext>
            </a:extLst>
          </p:cNvPr>
          <p:cNvSpPr/>
          <p:nvPr/>
        </p:nvSpPr>
        <p:spPr>
          <a:xfrm>
            <a:off x="6090036" y="5802622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8373B26-1D46-FF63-DA32-3AE11B11B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65" y="2750670"/>
            <a:ext cx="1561232" cy="1505259"/>
          </a:xfrm>
          <a:prstGeom prst="rect">
            <a:avLst/>
          </a:prstGeom>
        </p:spPr>
      </p:pic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A6856096-BBCE-42DA-8E9E-05EF2045532B}"/>
              </a:ext>
            </a:extLst>
          </p:cNvPr>
          <p:cNvSpPr/>
          <p:nvPr/>
        </p:nvSpPr>
        <p:spPr>
          <a:xfrm>
            <a:off x="6326885" y="3213625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s-C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iagrama de flujo: conector 29">
            <a:extLst>
              <a:ext uri="{FF2B5EF4-FFF2-40B4-BE49-F238E27FC236}">
                <a16:creationId xmlns:a16="http://schemas.microsoft.com/office/drawing/2014/main" id="{5AC1A503-53EF-D3A2-156F-6B2AD87E78DD}"/>
              </a:ext>
            </a:extLst>
          </p:cNvPr>
          <p:cNvSpPr/>
          <p:nvPr/>
        </p:nvSpPr>
        <p:spPr>
          <a:xfrm>
            <a:off x="4135175" y="3245367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73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636055" y="1433125"/>
            <a:ext cx="7960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S" dirty="0">
                <a:solidFill>
                  <a:schemeClr val="bg1"/>
                </a:solidFill>
              </a:rPr>
              <a:t>Haz clic en “INICIAR SESIÓN” y completa tu RUT y contraseña. Si no recuerdas tu clave, podrás recuperarla a través de la opción “Olvidaste tu </a:t>
            </a:r>
            <a:r>
              <a:rPr lang="es-ES" dirty="0" err="1">
                <a:solidFill>
                  <a:schemeClr val="bg1"/>
                </a:solidFill>
              </a:rPr>
              <a:t>ClaveÚnica</a:t>
            </a:r>
            <a:r>
              <a:rPr lang="es-ES" dirty="0">
                <a:solidFill>
                  <a:schemeClr val="bg1"/>
                </a:solidFill>
              </a:rPr>
              <a:t>”, o llamando al 600 360 33 03. </a:t>
            </a:r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D2E1290F-28D9-469E-9684-18C1A2BEEE24}"/>
              </a:ext>
            </a:extLst>
          </p:cNvPr>
          <p:cNvSpPr txBox="1">
            <a:spLocks/>
          </p:cNvSpPr>
          <p:nvPr/>
        </p:nvSpPr>
        <p:spPr>
          <a:xfrm>
            <a:off x="732749" y="553312"/>
            <a:ext cx="6473838" cy="10322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c)  Ingreso para estudiantes con clave única</a:t>
            </a:r>
            <a:endParaRPr lang="es-E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535213-2751-E500-3AB4-C5EFD188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6"/>
          <a:stretch/>
        </p:blipFill>
        <p:spPr>
          <a:xfrm>
            <a:off x="732749" y="2492770"/>
            <a:ext cx="2265212" cy="11567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98DB72-4134-7ABC-C3DD-3A75D6E9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9" y="3848455"/>
            <a:ext cx="2265212" cy="2354628"/>
          </a:xfrm>
          <a:prstGeom prst="rect">
            <a:avLst/>
          </a:prstGeom>
        </p:spPr>
      </p:pic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F721363E-D4BC-9E12-F47C-3D0867AFC0E4}"/>
              </a:ext>
            </a:extLst>
          </p:cNvPr>
          <p:cNvSpPr/>
          <p:nvPr/>
        </p:nvSpPr>
        <p:spPr>
          <a:xfrm>
            <a:off x="477681" y="2440273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C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B8DFBFBA-FEAF-A63A-2030-DAD20CCA634F}"/>
              </a:ext>
            </a:extLst>
          </p:cNvPr>
          <p:cNvSpPr/>
          <p:nvPr/>
        </p:nvSpPr>
        <p:spPr>
          <a:xfrm>
            <a:off x="554320" y="4067610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s-C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F9E36CE-42F0-E925-202B-50D247592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90" y="2492770"/>
            <a:ext cx="3552815" cy="3710313"/>
          </a:xfrm>
          <a:prstGeom prst="rect">
            <a:avLst/>
          </a:prstGeom>
        </p:spPr>
      </p:pic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242D94C5-EE52-72FF-4F39-48226704E017}"/>
              </a:ext>
            </a:extLst>
          </p:cNvPr>
          <p:cNvSpPr/>
          <p:nvPr/>
        </p:nvSpPr>
        <p:spPr>
          <a:xfrm>
            <a:off x="4259692" y="3541834"/>
            <a:ext cx="356857" cy="347712"/>
          </a:xfrm>
          <a:prstGeom prst="flowChartConnec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s-C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95BA63-7AA5-87F8-1446-1572D470219B}"/>
              </a:ext>
            </a:extLst>
          </p:cNvPr>
          <p:cNvSpPr txBox="1"/>
          <p:nvPr/>
        </p:nvSpPr>
        <p:spPr>
          <a:xfrm>
            <a:off x="6729205" y="2418416"/>
            <a:ext cx="20043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sz="1400" dirty="0">
                <a:solidFill>
                  <a:schemeClr val="bg1"/>
                </a:solidFill>
              </a:rPr>
              <a:t>En Recupera tu Clave Única el sistema solicitará tu RUN y luego  de confirmar tu correo electrónico recibirás en éste una nueva contraseña, si luego de esto persisten tus problemas para acceder puedes llamar al </a:t>
            </a:r>
          </a:p>
          <a:p>
            <a:pPr marL="0" lvl="2"/>
            <a:r>
              <a:rPr lang="es-ES" sz="1400" dirty="0">
                <a:solidFill>
                  <a:schemeClr val="bg1"/>
                </a:solidFill>
              </a:rPr>
              <a:t>600 360 3303.</a:t>
            </a:r>
          </a:p>
        </p:txBody>
      </p:sp>
    </p:spTree>
    <p:extLst>
      <p:ext uri="{BB962C8B-B14F-4D97-AF65-F5344CB8AC3E}">
        <p14:creationId xmlns:p14="http://schemas.microsoft.com/office/powerpoint/2010/main" val="362235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C44A23A-CA5A-58D9-8D1E-7F5D18D3F80B}"/>
              </a:ext>
            </a:extLst>
          </p:cNvPr>
          <p:cNvSpPr/>
          <p:nvPr/>
        </p:nvSpPr>
        <p:spPr>
          <a:xfrm>
            <a:off x="-429" y="2996952"/>
            <a:ext cx="9144000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es-CL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Detalle del Formulario Beca Vocación de Profesor</a:t>
            </a:r>
          </a:p>
          <a:p>
            <a:pPr algn="ctr">
              <a:lnSpc>
                <a:spcPts val="4300"/>
              </a:lnSpc>
            </a:pPr>
            <a:endParaRPr lang="es-CL" sz="4000" dirty="0">
              <a:solidFill>
                <a:schemeClr val="bg1"/>
              </a:solidFill>
              <a:highlight>
                <a:srgbClr val="FFFF0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0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B741ECEF-F016-DDD9-90F4-27313EF29411}"/>
              </a:ext>
            </a:extLst>
          </p:cNvPr>
          <p:cNvSpPr txBox="1">
            <a:spLocks/>
          </p:cNvSpPr>
          <p:nvPr/>
        </p:nvSpPr>
        <p:spPr>
          <a:xfrm>
            <a:off x="1787183" y="3173829"/>
            <a:ext cx="5569634" cy="510341"/>
          </a:xfrm>
          <a:prstGeom prst="rect">
            <a:avLst/>
          </a:prstGeom>
        </p:spPr>
        <p:txBody>
          <a:bodyPr wrap="square" lIns="0" tIns="0" rIns="0" bIns="0">
            <a:normAutofit fontScale="70000" lnSpcReduction="20000"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s-CL" sz="36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Antecedentes de la o el estudiante</a:t>
            </a:r>
            <a:endParaRPr lang="es-ES" sz="36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0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FDBB9C-D26F-0ED0-5057-AADD63567155}"/>
              </a:ext>
            </a:extLst>
          </p:cNvPr>
          <p:cNvSpPr txBox="1"/>
          <p:nvPr/>
        </p:nvSpPr>
        <p:spPr>
          <a:xfrm>
            <a:off x="1179543" y="12431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Esto es lo primero que deberás completar al elegir tu formulario.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14328B-22C7-46DC-BA79-BADD55D52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"/>
          <a:stretch/>
        </p:blipFill>
        <p:spPr>
          <a:xfrm>
            <a:off x="1259632" y="1700809"/>
            <a:ext cx="6336704" cy="43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71AE9E-CB26-001F-13C1-73BAB378EB41}"/>
              </a:ext>
            </a:extLst>
          </p:cNvPr>
          <p:cNvSpPr txBox="1"/>
          <p:nvPr/>
        </p:nvSpPr>
        <p:spPr>
          <a:xfrm>
            <a:off x="1800047" y="1374458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S" sz="1700" dirty="0">
                <a:solidFill>
                  <a:schemeClr val="bg1"/>
                </a:solidFill>
              </a:rPr>
              <a:t>En esta etapa podrás completar todos tus datos personales y también encontrarás la pestaña “</a:t>
            </a:r>
            <a:r>
              <a:rPr lang="es-ES" sz="1700" b="1" dirty="0">
                <a:solidFill>
                  <a:schemeClr val="bg1"/>
                </a:solidFill>
              </a:rPr>
              <a:t>Nacionalidad”. </a:t>
            </a:r>
            <a:r>
              <a:rPr lang="es-ES" sz="1700" dirty="0">
                <a:solidFill>
                  <a:schemeClr val="bg1"/>
                </a:solidFill>
              </a:rPr>
              <a:t>Aquí deberás responder si eres </a:t>
            </a:r>
            <a:r>
              <a:rPr lang="es-ES" sz="1700" b="1" dirty="0">
                <a:solidFill>
                  <a:schemeClr val="bg1"/>
                </a:solidFill>
              </a:rPr>
              <a:t>chilena/o</a:t>
            </a:r>
            <a:r>
              <a:rPr lang="es-ES" sz="1700" dirty="0">
                <a:solidFill>
                  <a:schemeClr val="bg1"/>
                </a:solidFill>
              </a:rPr>
              <a:t>, </a:t>
            </a:r>
            <a:r>
              <a:rPr lang="es-ES" sz="1700" b="1" dirty="0">
                <a:solidFill>
                  <a:schemeClr val="bg1"/>
                </a:solidFill>
              </a:rPr>
              <a:t>extranjera/o con permanencia definitiva o  extranjera/o con visa temporaria</a:t>
            </a:r>
            <a:r>
              <a:rPr lang="es-ES" sz="1700" dirty="0">
                <a:solidFill>
                  <a:schemeClr val="bg1"/>
                </a:solidFill>
              </a:rPr>
              <a:t>. Si eres chilena/o se extenderá una lista de pueblos originarios, mientras que, si eres extranjera/o, deberás seleccionar tu país de origen.</a:t>
            </a:r>
            <a:endParaRPr lang="es-ES" sz="1700" b="1" dirty="0">
              <a:solidFill>
                <a:schemeClr val="bg1"/>
              </a:solidFill>
            </a:endParaRPr>
          </a:p>
          <a:p>
            <a:pPr marL="0" lvl="2"/>
            <a:endParaRPr lang="es-ES" dirty="0">
              <a:solidFill>
                <a:schemeClr val="bg1"/>
              </a:solidFill>
            </a:endParaRPr>
          </a:p>
          <a:p>
            <a:pPr marL="0" lvl="2"/>
            <a:endParaRPr lang="es-ES" dirty="0">
              <a:solidFill>
                <a:schemeClr val="bg1"/>
              </a:solidFill>
            </a:endParaRPr>
          </a:p>
          <a:p>
            <a:pPr marL="0" lvl="2"/>
            <a:endParaRPr lang="es-ES" dirty="0">
              <a:solidFill>
                <a:schemeClr val="bg1"/>
              </a:solidFill>
            </a:endParaRPr>
          </a:p>
          <a:p>
            <a:pPr marL="0" lvl="2" algn="just"/>
            <a:endParaRPr lang="es-ES" sz="1700" dirty="0">
              <a:solidFill>
                <a:schemeClr val="bg1"/>
              </a:solidFill>
            </a:endParaRPr>
          </a:p>
          <a:p>
            <a:pPr marL="0" lvl="2" algn="just"/>
            <a:r>
              <a:rPr lang="es-ES" sz="1700" dirty="0">
                <a:solidFill>
                  <a:schemeClr val="bg1"/>
                </a:solidFill>
              </a:rPr>
              <a:t>En la pestaña que dice </a:t>
            </a:r>
            <a:r>
              <a:rPr lang="es-ES" sz="1700" b="1" dirty="0">
                <a:solidFill>
                  <a:schemeClr val="bg1"/>
                </a:solidFill>
              </a:rPr>
              <a:t>“Nivel de estudio”  </a:t>
            </a:r>
            <a:r>
              <a:rPr lang="es-ES" sz="1700" dirty="0">
                <a:solidFill>
                  <a:schemeClr val="bg1"/>
                </a:solidFill>
              </a:rPr>
              <a:t>debes seleccionar el nivel educacional que posees (Educación Media, Educación Superior completa o incompleta, etc.).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6336372C-9BD2-6ECF-188D-8D4F3DD40367}"/>
              </a:ext>
            </a:extLst>
          </p:cNvPr>
          <p:cNvSpPr txBox="1">
            <a:spLocks/>
          </p:cNvSpPr>
          <p:nvPr/>
        </p:nvSpPr>
        <p:spPr>
          <a:xfrm>
            <a:off x="1514550" y="796082"/>
            <a:ext cx="5570538" cy="50958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s-CL" sz="2400" ker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Antecedentes personales</a:t>
            </a:r>
            <a:endParaRPr lang="es-ES" sz="2400" ker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1C9156E-0B60-55AB-40E6-3DEC814AFD46}"/>
              </a:ext>
            </a:extLst>
          </p:cNvPr>
          <p:cNvSpPr/>
          <p:nvPr/>
        </p:nvSpPr>
        <p:spPr>
          <a:xfrm>
            <a:off x="1514550" y="1415972"/>
            <a:ext cx="321146" cy="33072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E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D087E70-C3E6-2634-A711-586E1588FC5B}"/>
              </a:ext>
            </a:extLst>
          </p:cNvPr>
          <p:cNvSpPr/>
          <p:nvPr/>
        </p:nvSpPr>
        <p:spPr>
          <a:xfrm>
            <a:off x="1514877" y="4050953"/>
            <a:ext cx="321146" cy="33072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s-E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F9E4208-E29F-C3CE-C3E4-5D641277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>
          <a:xfrm>
            <a:off x="5148064" y="2970833"/>
            <a:ext cx="2627937" cy="905316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6A5CB8D-86B3-7E2B-1FA7-A0C3204F1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61" y="4653136"/>
            <a:ext cx="2160240" cy="18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F83FF1D-E6E9-47E9-D009-DB3195A2B9DF}"/>
              </a:ext>
            </a:extLst>
          </p:cNvPr>
          <p:cNvSpPr/>
          <p:nvPr/>
        </p:nvSpPr>
        <p:spPr>
          <a:xfrm>
            <a:off x="-756592" y="2605896"/>
            <a:ext cx="91440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es-C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Introducción</a:t>
            </a:r>
            <a:endParaRPr lang="es-CL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988530-F1D0-DE98-1415-025BBBCCF266}"/>
              </a:ext>
            </a:extLst>
          </p:cNvPr>
          <p:cNvSpPr txBox="1"/>
          <p:nvPr/>
        </p:nvSpPr>
        <p:spPr>
          <a:xfrm>
            <a:off x="2123728" y="3429000"/>
            <a:ext cx="535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Para acceder a este formulario, primero debes inscribirte en la plataforma FUAS (</a:t>
            </a:r>
            <a:r>
              <a:rPr lang="es-E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www.fuas.cl</a:t>
            </a:r>
            <a:r>
              <a:rPr lang="es-ES" sz="2000" dirty="0">
                <a:solidFill>
                  <a:schemeClr val="bg1"/>
                </a:solidFill>
              </a:rPr>
              <a:t>). A continuación, te detallaremos los pasos a seguir.</a:t>
            </a:r>
          </a:p>
        </p:txBody>
      </p:sp>
    </p:spTree>
    <p:extLst>
      <p:ext uri="{BB962C8B-B14F-4D97-AF65-F5344CB8AC3E}">
        <p14:creationId xmlns:p14="http://schemas.microsoft.com/office/powerpoint/2010/main" val="126090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B82A03D-1E7B-434C-B7C0-ED9762FA8EC2}"/>
              </a:ext>
            </a:extLst>
          </p:cNvPr>
          <p:cNvSpPr txBox="1"/>
          <p:nvPr/>
        </p:nvSpPr>
        <p:spPr>
          <a:xfrm>
            <a:off x="616688" y="1065693"/>
            <a:ext cx="77717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chemeClr val="bg1"/>
                </a:solidFill>
              </a:rPr>
              <a:t>Deberás completar tus </a:t>
            </a:r>
            <a:r>
              <a:rPr lang="es-ES" sz="1600" b="1" dirty="0">
                <a:solidFill>
                  <a:schemeClr val="bg1"/>
                </a:solidFill>
              </a:rPr>
              <a:t>Notas de Enseñanza Media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</a:p>
          <a:p>
            <a:pPr lvl="0" algn="just"/>
            <a:endParaRPr lang="es-ES" sz="1600" dirty="0">
              <a:solidFill>
                <a:schemeClr val="bg1"/>
              </a:solidFill>
            </a:endParaRPr>
          </a:p>
          <a:p>
            <a:pPr lvl="0" algn="just"/>
            <a:r>
              <a:rPr lang="es-ES" sz="1600" b="1" dirty="0">
                <a:solidFill>
                  <a:schemeClr val="bg1"/>
                </a:solidFill>
              </a:rPr>
              <a:t>IMPORTANTE: </a:t>
            </a:r>
            <a:r>
              <a:rPr lang="es-ES" sz="1600" dirty="0">
                <a:solidFill>
                  <a:schemeClr val="bg1"/>
                </a:solidFill>
              </a:rPr>
              <a:t>Si estás cursando 4to. medio, debes ingresar un NEM estimado, el que posteriormente será validado con la información entregada por tu establecimiento educacional.</a:t>
            </a:r>
          </a:p>
          <a:p>
            <a:pPr lvl="0" algn="just"/>
            <a:endParaRPr lang="es-ES" sz="1600" dirty="0">
              <a:solidFill>
                <a:schemeClr val="bg1"/>
              </a:solidFill>
            </a:endParaRPr>
          </a:p>
          <a:p>
            <a:pPr lvl="0" algn="just"/>
            <a:r>
              <a:rPr lang="es-ES" sz="1600" dirty="0">
                <a:solidFill>
                  <a:schemeClr val="bg1"/>
                </a:solidFill>
              </a:rPr>
              <a:t>Además, </a:t>
            </a:r>
            <a:r>
              <a:rPr lang="es-ES" sz="1600" b="1" dirty="0">
                <a:solidFill>
                  <a:schemeClr val="bg1"/>
                </a:solidFill>
              </a:rPr>
              <a:t>quienes aún no ingresan a la Educación Superior, deberán escoger “sin matrícula en Institución de Educación Superior” y seleccionar “2024” como año de ingreso.</a:t>
            </a:r>
          </a:p>
          <a:p>
            <a:pPr lvl="0" algn="just"/>
            <a:endParaRPr lang="es-ES" sz="16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 algn="just"/>
            <a:r>
              <a:rPr lang="es-ES" sz="1600" dirty="0">
                <a:solidFill>
                  <a:schemeClr val="bg1"/>
                </a:solidFill>
              </a:rPr>
              <a:t>En el caso de los estudiantes que ya cursan una carrera, también se solicitará la </a:t>
            </a:r>
            <a:r>
              <a:rPr lang="es-ES" sz="1600" b="1" dirty="0">
                <a:solidFill>
                  <a:schemeClr val="bg1"/>
                </a:solidFill>
              </a:rPr>
              <a:t>Institución Educacional y el último año de su matrícula en ésta.  </a:t>
            </a:r>
            <a:endParaRPr lang="es-ES" sz="1600" dirty="0">
              <a:solidFill>
                <a:schemeClr val="bg1"/>
              </a:solidFill>
            </a:endParaRPr>
          </a:p>
          <a:p>
            <a:pPr lvl="0" algn="just"/>
            <a:endParaRPr lang="es-ES" sz="15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979E71-7336-86E1-B173-494A9028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8" y="3953622"/>
            <a:ext cx="4473648" cy="23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684A69-1094-C4E4-78B4-AE78D5FE8B0D}"/>
              </a:ext>
            </a:extLst>
          </p:cNvPr>
          <p:cNvSpPr txBox="1"/>
          <p:nvPr/>
        </p:nvSpPr>
        <p:spPr>
          <a:xfrm>
            <a:off x="683568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>
                <a:solidFill>
                  <a:schemeClr val="bg1"/>
                </a:solidFill>
              </a:rPr>
              <a:t>IMPORTANTE</a:t>
            </a:r>
            <a:r>
              <a:rPr lang="es-ES" dirty="0">
                <a:solidFill>
                  <a:schemeClr val="bg1"/>
                </a:solidFill>
              </a:rPr>
              <a:t>: si eres estudiante de cuarto medio, y aún no has egresado, igualmente debes  seleccionar “Educación Media” “5-Completa”.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4A5E95A-14D6-4DC8-C803-864E831B4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438087" cy="37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98DB6D-4FC5-9AC0-91E8-93596292D503}"/>
              </a:ext>
            </a:extLst>
          </p:cNvPr>
          <p:cNvSpPr txBox="1"/>
          <p:nvPr/>
        </p:nvSpPr>
        <p:spPr>
          <a:xfrm>
            <a:off x="323528" y="1196752"/>
            <a:ext cx="84249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S" sz="1700" b="1" dirty="0">
                <a:solidFill>
                  <a:schemeClr val="bg1"/>
                </a:solidFill>
              </a:rPr>
              <a:t>IMPORTANTE</a:t>
            </a:r>
            <a:r>
              <a:rPr lang="es-ES" sz="1700" dirty="0">
                <a:solidFill>
                  <a:schemeClr val="bg1"/>
                </a:solidFill>
              </a:rPr>
              <a:t>: según el nivel de estudio que escojas, puedes recibir mensajes de alerta en tu comprobante final. Por ejemplo, si escoges la opción “Universidad completa-con título profesional”, el mensaje será el que se puede observar en la imagen. </a:t>
            </a:r>
          </a:p>
          <a:p>
            <a:pPr marL="0" lvl="2"/>
            <a:endParaRPr lang="es-ES" sz="1700" dirty="0">
              <a:solidFill>
                <a:schemeClr val="bg1"/>
              </a:solidFill>
            </a:endParaRPr>
          </a:p>
          <a:p>
            <a:pPr marL="0" lvl="2"/>
            <a:r>
              <a:rPr lang="es-ES" sz="1700" b="1" dirty="0">
                <a:solidFill>
                  <a:schemeClr val="bg1"/>
                </a:solidFill>
              </a:rPr>
              <a:t>Revisa con atención tu comprobante de inscripción y los mensajes de alerta.</a:t>
            </a:r>
          </a:p>
        </p:txBody>
      </p:sp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8A041D05-4250-6722-42FE-C8202DACE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97135"/>
            <a:ext cx="4026084" cy="36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38CB86-C0D9-218B-410B-521FCB95ACEB}"/>
              </a:ext>
            </a:extLst>
          </p:cNvPr>
          <p:cNvSpPr txBox="1"/>
          <p:nvPr/>
        </p:nvSpPr>
        <p:spPr>
          <a:xfrm>
            <a:off x="395536" y="1065693"/>
            <a:ext cx="799288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chemeClr val="bg1"/>
                </a:solidFill>
              </a:rPr>
              <a:t>Deberás completar tus </a:t>
            </a:r>
            <a:r>
              <a:rPr lang="es-ES" sz="1600" b="1" dirty="0">
                <a:solidFill>
                  <a:schemeClr val="bg1"/>
                </a:solidFill>
              </a:rPr>
              <a:t>Notas de Enseñanza Media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</a:p>
          <a:p>
            <a:pPr lvl="0" algn="just"/>
            <a:endParaRPr lang="es-ES" sz="1600" dirty="0">
              <a:solidFill>
                <a:schemeClr val="bg1"/>
              </a:solidFill>
            </a:endParaRPr>
          </a:p>
          <a:p>
            <a:pPr lvl="0" algn="just"/>
            <a:r>
              <a:rPr lang="es-ES" sz="1600" b="1" dirty="0">
                <a:solidFill>
                  <a:schemeClr val="bg1"/>
                </a:solidFill>
              </a:rPr>
              <a:t>IMPORTANTE: </a:t>
            </a:r>
            <a:r>
              <a:rPr lang="es-ES" sz="1600" dirty="0">
                <a:solidFill>
                  <a:schemeClr val="bg1"/>
                </a:solidFill>
              </a:rPr>
              <a:t>si estás cursando 4to. medio, debes ingresar un NEM estimado, el que posteriormente será validado con la información entregada por tu establecimiento educacional.</a:t>
            </a:r>
          </a:p>
          <a:p>
            <a:pPr lvl="0" algn="just"/>
            <a:endParaRPr lang="es-ES" sz="1600" dirty="0">
              <a:solidFill>
                <a:schemeClr val="bg1"/>
              </a:solidFill>
            </a:endParaRPr>
          </a:p>
          <a:p>
            <a:pPr lvl="0" algn="just"/>
            <a:r>
              <a:rPr lang="es-ES" sz="1600" dirty="0">
                <a:solidFill>
                  <a:schemeClr val="bg1"/>
                </a:solidFill>
              </a:rPr>
              <a:t>Además, </a:t>
            </a:r>
            <a:r>
              <a:rPr lang="es-ES" sz="1600" b="1" dirty="0">
                <a:solidFill>
                  <a:schemeClr val="bg1"/>
                </a:solidFill>
              </a:rPr>
              <a:t>quienes aún no ingresan a la Educación Superior, deberán escoger “sin matrícula en Institución de Educación Superior” y seleccionar “2024” como año de ingreso.</a:t>
            </a:r>
          </a:p>
          <a:p>
            <a:pPr lvl="0" algn="just"/>
            <a:endParaRPr lang="es-ES" sz="16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 algn="just"/>
            <a:r>
              <a:rPr lang="es-ES" sz="1600" dirty="0">
                <a:solidFill>
                  <a:schemeClr val="bg1"/>
                </a:solidFill>
              </a:rPr>
              <a:t>En el caso de las/os estudiantes que ya cursan una carrera, también se solicitará la </a:t>
            </a:r>
            <a:r>
              <a:rPr lang="es-ES" sz="1600" b="1" dirty="0">
                <a:solidFill>
                  <a:schemeClr val="bg1"/>
                </a:solidFill>
              </a:rPr>
              <a:t>Institución Educacional y el último año de su matrícula en esta.  </a:t>
            </a:r>
            <a:endParaRPr lang="es-ES" sz="1600" dirty="0">
              <a:solidFill>
                <a:schemeClr val="bg1"/>
              </a:solidFill>
            </a:endParaRPr>
          </a:p>
          <a:p>
            <a:pPr lvl="0" algn="just"/>
            <a:endParaRPr lang="es-ES" sz="15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2BF69F-EA0B-827F-A980-6ABE0042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933056"/>
            <a:ext cx="47599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41ADD7-2215-3158-E36A-974141D8E2A4}"/>
              </a:ext>
            </a:extLst>
          </p:cNvPr>
          <p:cNvSpPr txBox="1"/>
          <p:nvPr/>
        </p:nvSpPr>
        <p:spPr>
          <a:xfrm>
            <a:off x="1154567" y="2005389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Lo último que debes considerar es </a:t>
            </a:r>
            <a:r>
              <a:rPr lang="es-ES" b="1" dirty="0">
                <a:solidFill>
                  <a:schemeClr val="bg1"/>
                </a:solidFill>
              </a:rPr>
              <a:t>FINALIZAR</a:t>
            </a:r>
            <a:r>
              <a:rPr lang="es-ES" dirty="0">
                <a:solidFill>
                  <a:schemeClr val="bg1"/>
                </a:solidFill>
              </a:rPr>
              <a:t> adecuadamente tu sesión, es decir, guardar tus datos y obtener el comprobante de inscripción. A continuación, más detalles sobre esta etapa.</a:t>
            </a:r>
          </a:p>
        </p:txBody>
      </p:sp>
      <p:pic>
        <p:nvPicPr>
          <p:cNvPr id="3" name="Gráfico 2" descr="Flecha: giro a la derecha">
            <a:extLst>
              <a:ext uri="{FF2B5EF4-FFF2-40B4-BE49-F238E27FC236}">
                <a16:creationId xmlns:a16="http://schemas.microsoft.com/office/drawing/2014/main" id="{751B5802-074B-8424-F10C-49427A6DC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8336" y="3573016"/>
            <a:ext cx="1477843" cy="1368152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6A288E94-4896-EFC6-686F-3F8C2909BEBA}"/>
              </a:ext>
            </a:extLst>
          </p:cNvPr>
          <p:cNvSpPr txBox="1">
            <a:spLocks/>
          </p:cNvSpPr>
          <p:nvPr/>
        </p:nvSpPr>
        <p:spPr>
          <a:xfrm>
            <a:off x="1187624" y="1340768"/>
            <a:ext cx="5569634" cy="51034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s-CL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Finalizar</a:t>
            </a:r>
            <a:endParaRPr lang="es-ES" sz="24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7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18A59C8-55FE-8BC6-B1FE-7EA7FFFD81DE}"/>
              </a:ext>
            </a:extLst>
          </p:cNvPr>
          <p:cNvSpPr/>
          <p:nvPr/>
        </p:nvSpPr>
        <p:spPr>
          <a:xfrm>
            <a:off x="107504" y="1052736"/>
            <a:ext cx="8568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>
                <a:solidFill>
                  <a:schemeClr val="bg1"/>
                </a:solidFill>
              </a:rPr>
              <a:t>Una vez completado el formulario, debes aceptar los términos y acuerdos, ingresar tu RUT y contraseña creada al momento del registro, y hacer clic en el botón </a:t>
            </a:r>
            <a:r>
              <a:rPr lang="es-CL" sz="1600" b="1">
                <a:solidFill>
                  <a:schemeClr val="bg1"/>
                </a:solidFill>
              </a:rPr>
              <a:t>“Finalizar”</a:t>
            </a:r>
            <a:r>
              <a:rPr lang="es-CL" sz="1600">
                <a:solidFill>
                  <a:schemeClr val="bg1"/>
                </a:solidFill>
              </a:rPr>
              <a:t>. A continuación, se generará el </a:t>
            </a:r>
            <a:r>
              <a:rPr lang="es-CL" sz="1600" b="1">
                <a:solidFill>
                  <a:schemeClr val="bg1"/>
                </a:solidFill>
              </a:rPr>
              <a:t>comprobante de inscripción</a:t>
            </a:r>
            <a:r>
              <a:rPr lang="es-CL" sz="1600">
                <a:solidFill>
                  <a:schemeClr val="bg1"/>
                </a:solidFill>
              </a:rPr>
              <a:t>,</a:t>
            </a:r>
            <a:r>
              <a:rPr lang="es-CL" sz="1600" b="1">
                <a:solidFill>
                  <a:schemeClr val="bg1"/>
                </a:solidFill>
              </a:rPr>
              <a:t> </a:t>
            </a:r>
            <a:r>
              <a:rPr lang="es-CL" sz="1600">
                <a:solidFill>
                  <a:schemeClr val="bg1"/>
                </a:solidFill>
              </a:rPr>
              <a:t>el</a:t>
            </a:r>
            <a:r>
              <a:rPr lang="es-CL" sz="1600" b="1">
                <a:solidFill>
                  <a:schemeClr val="bg1"/>
                </a:solidFill>
              </a:rPr>
              <a:t> </a:t>
            </a:r>
            <a:r>
              <a:rPr lang="es-CL" sz="1600">
                <a:solidFill>
                  <a:schemeClr val="bg1"/>
                </a:solidFill>
              </a:rPr>
              <a:t>que deberás guardar para presentar en la institución de Educación Superior en la que te matricules.</a:t>
            </a:r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F92BE98-6134-2B74-036A-F30013899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1782"/>
            <a:ext cx="4133734" cy="1168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E5D90A-79B5-8247-7895-CE66D169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25" y="2337385"/>
            <a:ext cx="3527183" cy="40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50E08F0-2E9B-8029-8A5D-E22465162777}"/>
              </a:ext>
            </a:extLst>
          </p:cNvPr>
          <p:cNvSpPr/>
          <p:nvPr/>
        </p:nvSpPr>
        <p:spPr>
          <a:xfrm>
            <a:off x="1331640" y="2564904"/>
            <a:ext cx="6840760" cy="204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Proceso FUAS 2024:</a:t>
            </a:r>
          </a:p>
          <a:p>
            <a:pPr algn="ctr"/>
            <a:r>
              <a:rPr lang="es-CL" sz="3200" b="1" dirty="0">
                <a:solidFill>
                  <a:schemeClr val="bg1"/>
                </a:solidFill>
              </a:rPr>
              <a:t>05 al 26 de octubre 2023</a:t>
            </a:r>
          </a:p>
          <a:p>
            <a:pPr algn="ctr">
              <a:lnSpc>
                <a:spcPts val="1500"/>
              </a:lnSpc>
            </a:pPr>
            <a:endParaRPr lang="es-CL" sz="2000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s-CL" sz="1600" dirty="0">
                <a:solidFill>
                  <a:schemeClr val="bg1"/>
                </a:solidFill>
              </a:rPr>
              <a:t>Ingresa a: www.fuas.cl</a:t>
            </a:r>
          </a:p>
          <a:p>
            <a:pPr algn="ctr">
              <a:lnSpc>
                <a:spcPts val="1500"/>
              </a:lnSpc>
            </a:pPr>
            <a:r>
              <a:rPr lang="es-CL" sz="1600" dirty="0">
                <a:solidFill>
                  <a:schemeClr val="bg1"/>
                </a:solidFill>
              </a:rPr>
              <a:t>Infórmate en: www.beneficiosestudiantiles.cl </a:t>
            </a:r>
          </a:p>
          <a:p>
            <a:pPr algn="ctr">
              <a:lnSpc>
                <a:spcPts val="1500"/>
              </a:lnSpc>
            </a:pPr>
            <a:r>
              <a:rPr lang="es-CL" sz="1600" dirty="0">
                <a:solidFill>
                  <a:schemeClr val="bg1"/>
                </a:solidFill>
              </a:rPr>
              <a:t>Escríbenos en: www.facebook.com/SubseEdSuperior</a:t>
            </a:r>
          </a:p>
          <a:p>
            <a:pPr algn="ctr">
              <a:lnSpc>
                <a:spcPts val="1500"/>
              </a:lnSpc>
            </a:pPr>
            <a:r>
              <a:rPr lang="es-CL" sz="1600" dirty="0">
                <a:solidFill>
                  <a:schemeClr val="bg1"/>
                </a:solidFill>
              </a:rPr>
              <a:t>Contáctanos al 600 600 2626</a:t>
            </a:r>
          </a:p>
        </p:txBody>
      </p:sp>
    </p:spTree>
    <p:extLst>
      <p:ext uri="{BB962C8B-B14F-4D97-AF65-F5344CB8AC3E}">
        <p14:creationId xmlns:p14="http://schemas.microsoft.com/office/powerpoint/2010/main" val="100740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B1B50B-6D8C-EB94-39F9-41A97E68582C}"/>
              </a:ext>
            </a:extLst>
          </p:cNvPr>
          <p:cNvSpPr/>
          <p:nvPr/>
        </p:nvSpPr>
        <p:spPr>
          <a:xfrm>
            <a:off x="1883643" y="1844824"/>
            <a:ext cx="4579428" cy="50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300"/>
              </a:lnSpc>
            </a:pPr>
            <a:r>
              <a:rPr lang="es-C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s-C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Qué es el FUAS?</a:t>
            </a:r>
            <a:endParaRPr lang="es-CL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89B9F3-97A6-7079-4144-20718876777A}"/>
              </a:ext>
            </a:extLst>
          </p:cNvPr>
          <p:cNvSpPr txBox="1"/>
          <p:nvPr/>
        </p:nvSpPr>
        <p:spPr>
          <a:xfrm>
            <a:off x="1883643" y="2564904"/>
            <a:ext cx="5376714" cy="3600986"/>
          </a:xfrm>
          <a:prstGeom prst="rect">
            <a:avLst/>
          </a:prstGeom>
          <a:noFill/>
          <a:ln w="254000">
            <a:noFill/>
          </a:ln>
          <a:effectLst>
            <a:softEdge rad="0"/>
          </a:effec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El FUAS (Formulario Único de Acreditación Socioeconómica), es el </a:t>
            </a:r>
            <a:r>
              <a:rPr lang="es-ES" b="1" dirty="0">
                <a:solidFill>
                  <a:schemeClr val="bg1"/>
                </a:solidFill>
              </a:rPr>
              <a:t>primer paso </a:t>
            </a:r>
            <a:r>
              <a:rPr lang="es-ES" dirty="0">
                <a:solidFill>
                  <a:schemeClr val="bg1"/>
                </a:solidFill>
              </a:rPr>
              <a:t>para acceder a los beneficios estudiantiles y obtener financiamiento en la Educación Superior, ya sea </a:t>
            </a:r>
            <a:r>
              <a:rPr lang="es-ES" b="1" dirty="0">
                <a:solidFill>
                  <a:schemeClr val="bg1"/>
                </a:solidFill>
              </a:rPr>
              <a:t>Gratuidad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b="1" dirty="0">
                <a:solidFill>
                  <a:schemeClr val="bg1"/>
                </a:solidFill>
              </a:rPr>
              <a:t>Becas </a:t>
            </a:r>
            <a:r>
              <a:rPr lang="es-ES" dirty="0">
                <a:solidFill>
                  <a:schemeClr val="bg1"/>
                </a:solidFill>
              </a:rPr>
              <a:t>y/o </a:t>
            </a:r>
            <a:r>
              <a:rPr lang="es-ES" b="1" dirty="0">
                <a:solidFill>
                  <a:schemeClr val="bg1"/>
                </a:solidFill>
              </a:rPr>
              <a:t>Créditos</a:t>
            </a:r>
            <a:r>
              <a:rPr lang="es-ES" dirty="0">
                <a:solidFill>
                  <a:schemeClr val="bg1"/>
                </a:solidFill>
              </a:rPr>
              <a:t> de arancel del Estado, además de la </a:t>
            </a:r>
            <a:r>
              <a:rPr lang="es-ES" b="1" dirty="0">
                <a:solidFill>
                  <a:schemeClr val="bg1"/>
                </a:solidFill>
              </a:rPr>
              <a:t>Beca de Alimentación que entrega JUNAEB.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CL" dirty="0">
              <a:solidFill>
                <a:schemeClr val="bg1"/>
              </a:solidFill>
            </a:endParaRPr>
          </a:p>
          <a:p>
            <a:pPr algn="just"/>
            <a:r>
              <a:rPr lang="es-CL" dirty="0">
                <a:solidFill>
                  <a:schemeClr val="bg1"/>
                </a:solidFill>
              </a:rPr>
              <a:t>También es el portal de ingreso a los formularios específicos para optar a las becas </a:t>
            </a:r>
            <a:r>
              <a:rPr lang="es-CL" b="1" dirty="0">
                <a:solidFill>
                  <a:schemeClr val="bg1"/>
                </a:solidFill>
              </a:rPr>
              <a:t>Vocación de Profesor y de Reparación.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CL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Te recomendamos que revises bien los formularios, de manera que completes el o los que correspondan.</a:t>
            </a:r>
          </a:p>
        </p:txBody>
      </p:sp>
    </p:spTree>
    <p:extLst>
      <p:ext uri="{BB962C8B-B14F-4D97-AF65-F5344CB8AC3E}">
        <p14:creationId xmlns:p14="http://schemas.microsoft.com/office/powerpoint/2010/main" val="278834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DD3C591-76B7-7DF6-87FC-A2A484BC0233}"/>
              </a:ext>
            </a:extLst>
          </p:cNvPr>
          <p:cNvSpPr/>
          <p:nvPr/>
        </p:nvSpPr>
        <p:spPr>
          <a:xfrm>
            <a:off x="1115616" y="1079574"/>
            <a:ext cx="629305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¿Quiénes deben completar el formulario de inscripción Beca Vocación de Profesor?</a:t>
            </a:r>
            <a:endParaRPr lang="es-CL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7B7E99-D84A-FC40-6FE1-66853E86CDCC}"/>
              </a:ext>
            </a:extLst>
          </p:cNvPr>
          <p:cNvSpPr txBox="1"/>
          <p:nvPr/>
        </p:nvSpPr>
        <p:spPr>
          <a:xfrm>
            <a:off x="1104308" y="2015678"/>
            <a:ext cx="7272808" cy="4478149"/>
          </a:xfrm>
          <a:prstGeom prst="rect">
            <a:avLst/>
          </a:prstGeom>
          <a:noFill/>
          <a:ln w="1905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</a:rPr>
              <a:t>Este proceso lo deben realizar: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</a:rPr>
              <a:t>Estudiantes que, en 2024, deseen matricularse - por primera - vez en primer año de carreras de Pedagogía, Educación Parvularia o Educación Diferencial acreditadas y elegibles para este beneficio (BVP Pedagogía).</a:t>
            </a:r>
            <a:endParaRPr lang="es-CL" sz="1600" b="1" dirty="0">
              <a:solidFill>
                <a:schemeClr val="bg1"/>
              </a:solidFill>
            </a:endParaRPr>
          </a:p>
          <a:p>
            <a:pPr algn="just"/>
            <a:endParaRPr lang="es-CL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</a:rPr>
              <a:t>Estudiantes que cursarán en 2024 el último año de una licenciatura terminal o intermedia elegible en una institución de Educación Superior, y quieran seguir en 2024 o 2025 un ciclo o programa de formación pedagógica elegible (BVP Licenciatura).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</a:rPr>
              <a:t>Quienes posean grado de licenciado o título profesional que quieran en 2024 realizar un ciclo o programa de formación pedagógica elegible (BVP Licenciados y Profesionales).</a:t>
            </a:r>
          </a:p>
          <a:p>
            <a:pPr algn="just"/>
            <a:endParaRPr lang="es-CL" sz="1600" dirty="0"/>
          </a:p>
          <a:p>
            <a:pPr algn="just"/>
            <a:r>
              <a:rPr lang="es-ES" sz="1500" i="1" dirty="0">
                <a:solidFill>
                  <a:schemeClr val="bg1"/>
                </a:solidFill>
              </a:rPr>
              <a:t>Nota: Las/os alumnas/os que ya cuentan con Gratuidad, Becas y/o Créditos (renovantes) y solo quieran mantener sus beneficios para el año siguiente, no deben volver a completar el FUAS u otro formulario. Ver requisitos de renovación en </a:t>
            </a:r>
            <a:r>
              <a:rPr lang="es-ES" sz="1500" b="1" i="1" dirty="0">
                <a:solidFill>
                  <a:schemeClr val="bg1"/>
                </a:solidFill>
              </a:rPr>
              <a:t>www.beneficiosestudiantiles.cl.   </a:t>
            </a:r>
            <a:r>
              <a:rPr lang="es-ES" sz="1500" i="1" dirty="0">
                <a:solidFill>
                  <a:schemeClr val="bg1"/>
                </a:solidFill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6828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4D804A7-6403-4E43-7E22-A11E35054060}"/>
              </a:ext>
            </a:extLst>
          </p:cNvPr>
          <p:cNvSpPr/>
          <p:nvPr/>
        </p:nvSpPr>
        <p:spPr>
          <a:xfrm>
            <a:off x="0" y="2996952"/>
            <a:ext cx="91440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es-CL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a FUAS</a:t>
            </a:r>
            <a:endParaRPr lang="es-CL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F4904B-8DE2-7FC2-EAFE-8084DA5E4D6C}"/>
              </a:ext>
            </a:extLst>
          </p:cNvPr>
          <p:cNvSpPr txBox="1"/>
          <p:nvPr/>
        </p:nvSpPr>
        <p:spPr>
          <a:xfrm>
            <a:off x="2033103" y="4340277"/>
            <a:ext cx="50210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bg1"/>
                </a:solidFill>
              </a:rPr>
              <a:t>Desde un computador o celular, debes crear un usuario para poder completar tu formulario online. Para ello, haz clic en “Registrarme”.</a:t>
            </a:r>
          </a:p>
          <a:p>
            <a:pPr algn="just"/>
            <a:endParaRPr lang="es-ES" sz="1400" dirty="0">
              <a:solidFill>
                <a:schemeClr val="bg1"/>
              </a:solidFill>
            </a:endParaRPr>
          </a:p>
          <a:p>
            <a:pPr algn="just"/>
            <a:r>
              <a:rPr lang="es-ES" sz="1400" i="1" dirty="0">
                <a:solidFill>
                  <a:schemeClr val="bg1"/>
                </a:solidFill>
              </a:rPr>
              <a:t>NOTA: Considera que tu sesión durará 30 minutos y que puedes ingresar las veces que estimes conveniente hasta que se cumplan los plazos de postulación. Será válida la última postulación enviada.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2B06040E-22B8-74C4-987E-8164C2809CAD}"/>
              </a:ext>
            </a:extLst>
          </p:cNvPr>
          <p:cNvSpPr txBox="1">
            <a:spLocks/>
          </p:cNvSpPr>
          <p:nvPr/>
        </p:nvSpPr>
        <p:spPr>
          <a:xfrm>
            <a:off x="2051720" y="1087438"/>
            <a:ext cx="5568950" cy="7810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57200" indent="-457200" algn="l">
              <a:buFont typeface="+mj-lt"/>
              <a:buAutoNum type="alphaLcParenR"/>
            </a:pPr>
            <a:r>
              <a:rPr lang="es-CL" sz="2400" ker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para estudiantes que llenan por primera vez el FUAS</a:t>
            </a:r>
            <a:endParaRPr lang="es-ES" sz="24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6F2208C-866E-FA1E-F8B9-5941BE27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53" y="1867816"/>
            <a:ext cx="2298793" cy="24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E69C7B-D952-0E37-F44A-2D8400469BDA}"/>
              </a:ext>
            </a:extLst>
          </p:cNvPr>
          <p:cNvSpPr txBox="1"/>
          <p:nvPr/>
        </p:nvSpPr>
        <p:spPr>
          <a:xfrm>
            <a:off x="1748241" y="1805855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Completa tus datos personales. Es importante que el correo que informes sea uno que revises frecuentemente y que la contraseña sea fácil de recordar. Para finalizar tu registro, es necesario que leas y aceptes los términos y condiciones para participar del proceso de inscripción.    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91E1E799-9E05-7905-C74B-72DAF2FB9C15}"/>
              </a:ext>
            </a:extLst>
          </p:cNvPr>
          <p:cNvSpPr txBox="1">
            <a:spLocks/>
          </p:cNvSpPr>
          <p:nvPr/>
        </p:nvSpPr>
        <p:spPr>
          <a:xfrm>
            <a:off x="1835696" y="976832"/>
            <a:ext cx="5568950" cy="7794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eaLnBrk="1" hangingPunct="1"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57200" indent="-457200" algn="l">
              <a:buFont typeface="+mj-lt"/>
              <a:buAutoNum type="alphaLcParenR"/>
            </a:pPr>
            <a:r>
              <a:rPr lang="es-CL" sz="2400" ker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para estudiantes que llenan por primera vez el FUAS</a:t>
            </a:r>
            <a:endParaRPr lang="es-ES" sz="24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51206B3-7ABF-3A34-7C00-49C3DF9C537E}"/>
              </a:ext>
            </a:extLst>
          </p:cNvPr>
          <p:cNvGrpSpPr/>
          <p:nvPr/>
        </p:nvGrpSpPr>
        <p:grpSpPr>
          <a:xfrm>
            <a:off x="1835696" y="3382303"/>
            <a:ext cx="4680520" cy="2535422"/>
            <a:chOff x="2555776" y="3691681"/>
            <a:chExt cx="5797639" cy="314056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EA2676B-278C-5409-67FA-2DBC7E21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4941856"/>
              <a:ext cx="5797639" cy="1890387"/>
            </a:xfrm>
            <a:prstGeom prst="rect">
              <a:avLst/>
            </a:prstGeom>
          </p:spPr>
        </p:pic>
        <p:pic>
          <p:nvPicPr>
            <p:cNvPr id="6" name="Imagen 5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5FC86163-29C9-2C9D-11AA-5154F9FD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691681"/>
              <a:ext cx="5797639" cy="2209637"/>
            </a:xfrm>
            <a:prstGeom prst="rect">
              <a:avLst/>
            </a:prstGeom>
          </p:spPr>
        </p:pic>
        <p:pic>
          <p:nvPicPr>
            <p:cNvPr id="7" name="Imagen 6" descr="Escala de tiempo&#10;&#10;Descripción generada automáticamente">
              <a:extLst>
                <a:ext uri="{FF2B5EF4-FFF2-40B4-BE49-F238E27FC236}">
                  <a16:creationId xmlns:a16="http://schemas.microsoft.com/office/drawing/2014/main" id="{EB60FD9B-D681-8973-2657-EA65B7999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3" y="5805264"/>
              <a:ext cx="3283173" cy="1023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64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986EF3-84B9-4A35-B49E-B5ADCE2DC87A}"/>
              </a:ext>
            </a:extLst>
          </p:cNvPr>
          <p:cNvSpPr txBox="1"/>
          <p:nvPr/>
        </p:nvSpPr>
        <p:spPr>
          <a:xfrm>
            <a:off x="1503705" y="4392828"/>
            <a:ext cx="5843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bg1"/>
                </a:solidFill>
              </a:rPr>
              <a:t>Desde un computador o celular, debes crear un usuario para poder completar tu formulario online. Para ello, haz clic en “Registrarme”.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sz="1600" i="1" dirty="0">
                <a:solidFill>
                  <a:schemeClr val="bg1"/>
                </a:solidFill>
              </a:rPr>
              <a:t>NOTA: Considera que tu sesión durará 30 minutos y que puedes ingresar las veces que estimes conveniente hasta que se cumplan los plazos de postulación. Será válida la última postulación enviada.</a:t>
            </a: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49096" y="1183294"/>
            <a:ext cx="6858000" cy="923330"/>
          </a:xfrm>
        </p:spPr>
        <p:txBody>
          <a:bodyPr lIns="0" tIns="0" rIns="0" bIns="0">
            <a:norm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s-C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Ingreso para estudiantes que llenan por primera vez el FUAS</a:t>
            </a:r>
            <a:endParaRPr lang="es-E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A28E1C7-83E2-1E94-49F3-BF552C76C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79" y="2269047"/>
            <a:ext cx="1752631" cy="19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1606296" y="1793437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Completa tus datos personales. Es importante que el correo que informes sea uno que revises frecuentemente y que la contraseña sea fácil de recordar. Para finalizar tu registro, es necesario que leas y aceptes los términos y condiciones para participar del proceso de inscripción.    </a:t>
            </a:r>
          </a:p>
        </p:txBody>
      </p:sp>
      <p:sp>
        <p:nvSpPr>
          <p:cNvPr id="25" name="Título 4"/>
          <p:cNvSpPr>
            <a:spLocks noGrp="1"/>
          </p:cNvSpPr>
          <p:nvPr>
            <p:ph type="ctrTitle"/>
          </p:nvPr>
        </p:nvSpPr>
        <p:spPr>
          <a:xfrm>
            <a:off x="1700425" y="856503"/>
            <a:ext cx="6858000" cy="923330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s-C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b)  Ingreso para estudiantes que llenan por primera vez el FUAS</a:t>
            </a:r>
            <a:endParaRPr lang="es-E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001B34D-B788-8E81-DB6D-A779E56709C2}"/>
              </a:ext>
            </a:extLst>
          </p:cNvPr>
          <p:cNvGrpSpPr/>
          <p:nvPr/>
        </p:nvGrpSpPr>
        <p:grpSpPr>
          <a:xfrm>
            <a:off x="1700425" y="3429000"/>
            <a:ext cx="5797639" cy="3140562"/>
            <a:chOff x="2555776" y="3073116"/>
            <a:chExt cx="5797639" cy="314056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3D56F8F-AB35-A8B7-99C3-4C91252D5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4323291"/>
              <a:ext cx="5797639" cy="1890387"/>
            </a:xfrm>
            <a:prstGeom prst="rect">
              <a:avLst/>
            </a:prstGeom>
          </p:spPr>
        </p:pic>
        <p:pic>
          <p:nvPicPr>
            <p:cNvPr id="7" name="Imagen 6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4435CE50-612D-1F89-C9F6-67E2E02E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073116"/>
              <a:ext cx="5797639" cy="2209637"/>
            </a:xfrm>
            <a:prstGeom prst="rect">
              <a:avLst/>
            </a:prstGeom>
          </p:spPr>
        </p:pic>
        <p:pic>
          <p:nvPicPr>
            <p:cNvPr id="10" name="Imagen 9" descr="Escala de tiempo&#10;&#10;Descripción generada automáticamente">
              <a:extLst>
                <a:ext uri="{FF2B5EF4-FFF2-40B4-BE49-F238E27FC236}">
                  <a16:creationId xmlns:a16="http://schemas.microsoft.com/office/drawing/2014/main" id="{D1FBA1ED-EFED-82CF-D7E4-16E4FF27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3" y="5186699"/>
              <a:ext cx="3283173" cy="1023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944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5F40545-EFCA-4AD0-8D2F-F677A4C35EFC}" vid="{766358D4-70A3-4207-894D-A029947121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10A13AE273914BAC0917F2FCC28A36" ma:contentTypeVersion="16" ma:contentTypeDescription="Crear nuevo documento." ma:contentTypeScope="" ma:versionID="51bb8c0f0539e7fa8e1ea38f2ecf8e72">
  <xsd:schema xmlns:xsd="http://www.w3.org/2001/XMLSchema" xmlns:xs="http://www.w3.org/2001/XMLSchema" xmlns:p="http://schemas.microsoft.com/office/2006/metadata/properties" xmlns:ns2="b01982e6-149d-4b91-a439-5bfd142a93ec" xmlns:ns3="beeeaacf-5c1a-423d-aea1-c7aab1ac828b" targetNamespace="http://schemas.microsoft.com/office/2006/metadata/properties" ma:root="true" ma:fieldsID="11fa0c94a10cbf34884dc9c861fa05f1" ns2:_="" ns3:_="">
    <xsd:import namespace="b01982e6-149d-4b91-a439-5bfd142a93ec"/>
    <xsd:import namespace="beeeaacf-5c1a-423d-aea1-c7aab1ac8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982e6-149d-4b91-a439-5bfd142a9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eaacf-5c1a-423d-aea1-c7aab1ac828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71123e2-d3d2-42a7-9c36-ca7aa5016eac}" ma:internalName="TaxCatchAll" ma:showField="CatchAllData" ma:web="beeeaacf-5c1a-423d-aea1-c7aab1ac8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1982e6-149d-4b91-a439-5bfd142a93ec">
      <Terms xmlns="http://schemas.microsoft.com/office/infopath/2007/PartnerControls"/>
    </lcf76f155ced4ddcb4097134ff3c332f>
    <TaxCatchAll xmlns="beeeaacf-5c1a-423d-aea1-c7aab1ac828b" xsi:nil="true"/>
  </documentManagement>
</p:properties>
</file>

<file path=customXml/itemProps1.xml><?xml version="1.0" encoding="utf-8"?>
<ds:datastoreItem xmlns:ds="http://schemas.openxmlformats.org/officeDocument/2006/customXml" ds:itemID="{4A6123F6-30B3-49F3-8BC3-CC4481909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F5A8D-0683-4D09-AADA-CC960D7BF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982e6-149d-4b91-a439-5bfd142a93ec"/>
    <ds:schemaRef ds:uri="beeeaacf-5c1a-423d-aea1-c7aab1ac82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E6CA89-0430-48FD-8831-4D0B705CBD99}">
  <ds:schemaRefs>
    <ds:schemaRef ds:uri="a6ce0b89-81b8-411e-91ba-2cc0cf81bc9d"/>
    <ds:schemaRef ds:uri="ab119456-f3fa-4bd3-b3d8-08963ef1a5d8"/>
    <ds:schemaRef ds:uri="b01982e6-149d-4b91-a439-5bfd142a93ec"/>
    <ds:schemaRef ds:uri="beeeaacf-5c1a-423d-aea1-c7aab1ac82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629</TotalTime>
  <Words>1470</Words>
  <Application>Microsoft Office PowerPoint</Application>
  <PresentationFormat>Presentación en pantalla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 para estudiantes que llenan por primera vez el FUAS</vt:lpstr>
      <vt:lpstr>b)  Ingreso para estudiantes que llenan por primera vez el FUAS</vt:lpstr>
      <vt:lpstr>Presentación de PowerPoint</vt:lpstr>
      <vt:lpstr>En esta sección debes hacer clic en el formulario de tu preferencia: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Amenabar Gonzalez</dc:creator>
  <cp:lastModifiedBy>Pabla Evelyn Santiago Santiago</cp:lastModifiedBy>
  <cp:revision>11</cp:revision>
  <cp:lastPrinted>2019-09-12T14:42:01Z</cp:lastPrinted>
  <dcterms:created xsi:type="dcterms:W3CDTF">2016-07-28T22:00:55Z</dcterms:created>
  <dcterms:modified xsi:type="dcterms:W3CDTF">2023-10-02T20:06:36Z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0x010100EF4F8494C31D954ABC909592379C6815</vt:lpwstr>
  </property>
</Properties>
</file>