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64" r:id="rId4"/>
    <p:sldId id="260" r:id="rId5"/>
    <p:sldId id="258" r:id="rId6"/>
    <p:sldId id="259" r:id="rId7"/>
    <p:sldId id="261" r:id="rId8"/>
    <p:sldId id="262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288A1"/>
    <a:srgbClr val="FFFCE3"/>
    <a:srgbClr val="2623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301"/>
    <p:restoredTop sz="96327"/>
  </p:normalViewPr>
  <p:slideViewPr>
    <p:cSldViewPr snapToGrid="0">
      <p:cViewPr varScale="1">
        <p:scale>
          <a:sx n="87" d="100"/>
          <a:sy n="87" d="100"/>
        </p:scale>
        <p:origin x="156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g object 16">
            <a:extLst>
              <a:ext uri="{FF2B5EF4-FFF2-40B4-BE49-F238E27FC236}">
                <a16:creationId xmlns:a16="http://schemas.microsoft.com/office/drawing/2014/main" id="{85667A23-238B-F3F4-21F8-940169517547}"/>
              </a:ext>
            </a:extLst>
          </p:cNvPr>
          <p:cNvSpPr/>
          <p:nvPr userDrawn="1"/>
        </p:nvSpPr>
        <p:spPr>
          <a:xfrm>
            <a:off x="0" y="439228"/>
            <a:ext cx="9144000" cy="6434537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8"/>
                </a:lnTo>
                <a:lnTo>
                  <a:pt x="9144000" y="6857998"/>
                </a:lnTo>
                <a:lnTo>
                  <a:pt x="9144000" y="0"/>
                </a:lnTo>
                <a:close/>
              </a:path>
            </a:pathLst>
          </a:custGeom>
          <a:solidFill>
            <a:srgbClr val="0288A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5CD43E7B-82B1-E468-0F52-8167B12E8AD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43461" y="49387"/>
            <a:ext cx="812036" cy="389842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C31FB002-7E6C-54D9-294E-4214E9B31E6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82283" y="110644"/>
            <a:ext cx="2772675" cy="267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748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C129B5B-F1A4-1149-96BB-CAEA18A401CC}" type="datetimeFigureOut">
              <a:rPr lang="es-CL" smtClean="0"/>
              <a:t>06-10-2023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154C226-3C30-B14F-9A4C-700D085E8C6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029907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C129B5B-F1A4-1149-96BB-CAEA18A401CC}" type="datetimeFigureOut">
              <a:rPr lang="es-CL" smtClean="0"/>
              <a:t>06-10-2023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154C226-3C30-B14F-9A4C-700D085E8C6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6761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4738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27072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C129B5B-F1A4-1149-96BB-CAEA18A401CC}" type="datetimeFigureOut">
              <a:rPr lang="es-CL" smtClean="0"/>
              <a:t>06-10-2023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154C226-3C30-B14F-9A4C-700D085E8C6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82022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C129B5B-F1A4-1149-96BB-CAEA18A401CC}" type="datetimeFigureOut">
              <a:rPr lang="es-CL" smtClean="0"/>
              <a:t>06-10-2023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154C226-3C30-B14F-9A4C-700D085E8C6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83697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C129B5B-F1A4-1149-96BB-CAEA18A401CC}" type="datetimeFigureOut">
              <a:rPr lang="es-CL" smtClean="0"/>
              <a:t>06-10-2023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154C226-3C30-B14F-9A4C-700D085E8C6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069899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C129B5B-F1A4-1149-96BB-CAEA18A401CC}" type="datetimeFigureOut">
              <a:rPr lang="es-CL" smtClean="0"/>
              <a:t>06-10-2023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154C226-3C30-B14F-9A4C-700D085E8C6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312121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C129B5B-F1A4-1149-96BB-CAEA18A401CC}" type="datetimeFigureOut">
              <a:rPr lang="es-CL" smtClean="0"/>
              <a:t>06-10-2023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154C226-3C30-B14F-9A4C-700D085E8C6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78120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MX"/>
              <a:t>Haz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C129B5B-F1A4-1149-96BB-CAEA18A401CC}" type="datetimeFigureOut">
              <a:rPr lang="es-CL" smtClean="0"/>
              <a:t>06-10-2023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154C226-3C30-B14F-9A4C-700D085E8C6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28740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1346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gratuidad.cl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www.beneficiosestudiantiles.cl/" TargetMode="Externa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13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FCA2DE14-292F-D8F0-9AD8-540E699AC6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1121" y="3298502"/>
            <a:ext cx="2445026" cy="1173807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7F57947F-935F-E1B4-528E-420651A2FC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5038" y="2101447"/>
            <a:ext cx="5357191" cy="973433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710D3C83-835E-B3AC-6206-979709498D6C}"/>
              </a:ext>
            </a:extLst>
          </p:cNvPr>
          <p:cNvSpPr/>
          <p:nvPr/>
        </p:nvSpPr>
        <p:spPr>
          <a:xfrm>
            <a:off x="0" y="6480313"/>
            <a:ext cx="9144000" cy="377687"/>
          </a:xfrm>
          <a:prstGeom prst="rect">
            <a:avLst/>
          </a:prstGeom>
          <a:solidFill>
            <a:srgbClr val="0288A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6F711879-E62A-1570-3F44-2D7225DF6BEA}"/>
              </a:ext>
            </a:extLst>
          </p:cNvPr>
          <p:cNvSpPr txBox="1"/>
          <p:nvPr/>
        </p:nvSpPr>
        <p:spPr>
          <a:xfrm>
            <a:off x="2763910" y="6475743"/>
            <a:ext cx="38194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b="1" dirty="0">
                <a:solidFill>
                  <a:schemeClr val="bg1"/>
                </a:solidFill>
                <a:latin typeface="gobCL" pitchFamily="2" charset="77"/>
              </a:rPr>
              <a:t>Subsecretaría de Educación Superior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D6FE29FE-616F-53BD-799C-35D5087C4F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1120" y="0"/>
            <a:ext cx="2445025" cy="181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0875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00A9B667-9404-82C8-627D-19EF693919F9}"/>
              </a:ext>
            </a:extLst>
          </p:cNvPr>
          <p:cNvSpPr txBox="1"/>
          <p:nvPr/>
        </p:nvSpPr>
        <p:spPr>
          <a:xfrm>
            <a:off x="2273261" y="2721114"/>
            <a:ext cx="45974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4000" b="1" dirty="0">
                <a:solidFill>
                  <a:schemeClr val="bg1"/>
                </a:solidFill>
              </a:rPr>
              <a:t>Para acceder a Becas</a:t>
            </a:r>
          </a:p>
        </p:txBody>
      </p:sp>
    </p:spTree>
    <p:extLst>
      <p:ext uri="{BB962C8B-B14F-4D97-AF65-F5344CB8AC3E}">
        <p14:creationId xmlns:p14="http://schemas.microsoft.com/office/powerpoint/2010/main" val="9600888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uadroTexto 11">
            <a:extLst>
              <a:ext uri="{FF2B5EF4-FFF2-40B4-BE49-F238E27FC236}">
                <a16:creationId xmlns:a16="http://schemas.microsoft.com/office/drawing/2014/main" id="{6441AFFE-9203-5B1F-1E70-250DC8071285}"/>
              </a:ext>
            </a:extLst>
          </p:cNvPr>
          <p:cNvSpPr txBox="1"/>
          <p:nvPr/>
        </p:nvSpPr>
        <p:spPr>
          <a:xfrm>
            <a:off x="1426368" y="924273"/>
            <a:ext cx="46624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 b="1" dirty="0">
                <a:solidFill>
                  <a:schemeClr val="bg1"/>
                </a:solidFill>
              </a:rPr>
              <a:t>Becas de Arancel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AB2A760-2084-F438-5DA4-D9CDB68E5680}"/>
              </a:ext>
            </a:extLst>
          </p:cNvPr>
          <p:cNvSpPr txBox="1"/>
          <p:nvPr/>
        </p:nvSpPr>
        <p:spPr>
          <a:xfrm>
            <a:off x="1313259" y="1691832"/>
            <a:ext cx="6517481" cy="38933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s-CL" sz="1400" b="1" dirty="0">
                <a:solidFill>
                  <a:schemeClr val="bg1"/>
                </a:solidFill>
                <a:latin typeface="gobCL" charset="0"/>
                <a:ea typeface="gobCL" charset="0"/>
                <a:cs typeface="gobCL" charset="0"/>
              </a:rPr>
              <a:t>Requisitos académicos: </a:t>
            </a:r>
          </a:p>
          <a:p>
            <a:pPr marL="285750" indent="-285750">
              <a:spcAft>
                <a:spcPts val="1200"/>
              </a:spcAft>
              <a:buFont typeface="Wingdings" pitchFamily="2" charset="2"/>
              <a:buChar char="Ø"/>
            </a:pPr>
            <a:r>
              <a:rPr lang="es-CL" sz="1400" dirty="0">
                <a:solidFill>
                  <a:schemeClr val="bg1"/>
                </a:solidFill>
                <a:latin typeface="gobCL" charset="0"/>
                <a:ea typeface="gobCL" charset="0"/>
                <a:cs typeface="gobCL" charset="0"/>
              </a:rPr>
              <a:t>En general, puntaje igual o superior a 510 Puntos en PAES o el anterior (puntaje PDT regular rendida el año 2021 o PDT invierno. NEM de 5,0 o más.</a:t>
            </a:r>
          </a:p>
          <a:p>
            <a:pPr marL="285750" indent="-285750">
              <a:spcAft>
                <a:spcPts val="1200"/>
              </a:spcAft>
              <a:buFont typeface="Wingdings" pitchFamily="2" charset="2"/>
              <a:buChar char="Ø"/>
            </a:pPr>
            <a:r>
              <a:rPr lang="es-CL" sz="1400" dirty="0">
                <a:solidFill>
                  <a:schemeClr val="bg1"/>
                </a:solidFill>
                <a:latin typeface="gobCL" charset="0"/>
                <a:ea typeface="gobCL" charset="0"/>
                <a:cs typeface="gobCL" charset="0"/>
              </a:rPr>
              <a:t>No tener título profesional ni técnico de nivel superior (a excepción de la Beca de Articulación).</a:t>
            </a:r>
          </a:p>
          <a:p>
            <a:pPr>
              <a:spcAft>
                <a:spcPts val="1200"/>
              </a:spcAft>
            </a:pPr>
            <a:r>
              <a:rPr lang="es-CL" sz="1400" b="1" dirty="0">
                <a:solidFill>
                  <a:schemeClr val="bg1"/>
                </a:solidFill>
                <a:latin typeface="gobCL" charset="0"/>
                <a:ea typeface="gobCL" charset="0"/>
                <a:cs typeface="gobCL" charset="0"/>
              </a:rPr>
              <a:t>Mantención del beneficio</a:t>
            </a:r>
          </a:p>
          <a:p>
            <a:pPr marL="298450" indent="-285750">
              <a:lnSpc>
                <a:spcPct val="100000"/>
              </a:lnSpc>
              <a:buClr>
                <a:schemeClr val="bg1"/>
              </a:buClr>
              <a:buFont typeface="Wingdings" pitchFamily="2" charset="2"/>
              <a:buChar char="Ø"/>
              <a:tabLst>
                <a:tab pos="240665" algn="l"/>
                <a:tab pos="241300" algn="l"/>
              </a:tabLst>
            </a:pPr>
            <a:r>
              <a:rPr lang="es-CL" sz="1400" spc="-5" dirty="0">
                <a:solidFill>
                  <a:schemeClr val="bg1"/>
                </a:solidFill>
                <a:latin typeface="gobCL" charset="0"/>
                <a:ea typeface="gobCL" charset="0"/>
                <a:cs typeface="gobCL" charset="0"/>
              </a:rPr>
              <a:t>Matrícula </a:t>
            </a:r>
            <a:r>
              <a:rPr lang="es-CL" sz="1400" dirty="0">
                <a:solidFill>
                  <a:schemeClr val="bg1"/>
                </a:solidFill>
                <a:latin typeface="gobCL" charset="0"/>
                <a:ea typeface="gobCL" charset="0"/>
                <a:cs typeface="gobCL" charset="0"/>
              </a:rPr>
              <a:t>anual en </a:t>
            </a:r>
            <a:r>
              <a:rPr lang="es-CL" sz="1400" spc="-5" dirty="0">
                <a:solidFill>
                  <a:schemeClr val="bg1"/>
                </a:solidFill>
                <a:latin typeface="gobCL" charset="0"/>
                <a:ea typeface="gobCL" charset="0"/>
                <a:cs typeface="gobCL" charset="0"/>
              </a:rPr>
              <a:t>la</a:t>
            </a:r>
            <a:r>
              <a:rPr lang="es-CL" sz="1400" spc="-10" dirty="0">
                <a:solidFill>
                  <a:schemeClr val="bg1"/>
                </a:solidFill>
                <a:latin typeface="gobCL" charset="0"/>
                <a:ea typeface="gobCL" charset="0"/>
                <a:cs typeface="gobCL" charset="0"/>
              </a:rPr>
              <a:t> carrera.</a:t>
            </a:r>
            <a:endParaRPr lang="es-CL" sz="1400" dirty="0">
              <a:solidFill>
                <a:schemeClr val="bg1"/>
              </a:solidFill>
              <a:latin typeface="gobCL" charset="0"/>
              <a:ea typeface="gobCL" charset="0"/>
              <a:cs typeface="gobCL" charset="0"/>
            </a:endParaRPr>
          </a:p>
          <a:p>
            <a:pPr marL="298450" indent="-285750">
              <a:lnSpc>
                <a:spcPct val="100000"/>
              </a:lnSpc>
              <a:spcBef>
                <a:spcPts val="565"/>
              </a:spcBef>
              <a:buClr>
                <a:schemeClr val="bg1"/>
              </a:buClr>
              <a:buFont typeface="Wingdings" pitchFamily="2" charset="2"/>
              <a:buChar char="Ø"/>
              <a:tabLst>
                <a:tab pos="240665" algn="l"/>
                <a:tab pos="241300" algn="l"/>
              </a:tabLst>
            </a:pPr>
            <a:r>
              <a:rPr lang="es-CL" sz="1400" spc="-5" dirty="0">
                <a:solidFill>
                  <a:schemeClr val="bg1"/>
                </a:solidFill>
                <a:latin typeface="gobCL" charset="0"/>
                <a:ea typeface="gobCL" charset="0"/>
                <a:cs typeface="gobCL" charset="0"/>
              </a:rPr>
              <a:t>Permanencia </a:t>
            </a:r>
            <a:r>
              <a:rPr lang="es-CL" sz="1400" spc="-10" dirty="0">
                <a:solidFill>
                  <a:schemeClr val="bg1"/>
                </a:solidFill>
                <a:latin typeface="gobCL" charset="0"/>
                <a:ea typeface="gobCL" charset="0"/>
                <a:cs typeface="gobCL" charset="0"/>
              </a:rPr>
              <a:t>dentro </a:t>
            </a:r>
            <a:r>
              <a:rPr lang="es-CL" sz="1400" spc="-5" dirty="0">
                <a:solidFill>
                  <a:schemeClr val="bg1"/>
                </a:solidFill>
                <a:latin typeface="gobCL" charset="0"/>
                <a:ea typeface="gobCL" charset="0"/>
                <a:cs typeface="gobCL" charset="0"/>
              </a:rPr>
              <a:t>de la duración </a:t>
            </a:r>
            <a:r>
              <a:rPr lang="es-CL" sz="1400" spc="-10" dirty="0">
                <a:solidFill>
                  <a:schemeClr val="bg1"/>
                </a:solidFill>
                <a:latin typeface="gobCL" charset="0"/>
                <a:ea typeface="gobCL" charset="0"/>
                <a:cs typeface="gobCL" charset="0"/>
              </a:rPr>
              <a:t>formal </a:t>
            </a:r>
            <a:r>
              <a:rPr lang="es-CL" sz="1400" spc="-5" dirty="0">
                <a:solidFill>
                  <a:schemeClr val="bg1"/>
                </a:solidFill>
                <a:latin typeface="gobCL" charset="0"/>
                <a:ea typeface="gobCL" charset="0"/>
                <a:cs typeface="gobCL" charset="0"/>
              </a:rPr>
              <a:t>de la</a:t>
            </a:r>
            <a:r>
              <a:rPr lang="es-CL" sz="1400" spc="5" dirty="0">
                <a:solidFill>
                  <a:schemeClr val="bg1"/>
                </a:solidFill>
                <a:latin typeface="gobCL" charset="0"/>
                <a:ea typeface="gobCL" charset="0"/>
                <a:cs typeface="gobCL" charset="0"/>
              </a:rPr>
              <a:t> </a:t>
            </a:r>
            <a:r>
              <a:rPr lang="es-CL" sz="1400" spc="-10" dirty="0">
                <a:solidFill>
                  <a:schemeClr val="bg1"/>
                </a:solidFill>
                <a:latin typeface="gobCL" charset="0"/>
                <a:ea typeface="gobCL" charset="0"/>
                <a:cs typeface="gobCL" charset="0"/>
              </a:rPr>
              <a:t>carrera.</a:t>
            </a:r>
            <a:endParaRPr lang="es-CL" sz="1400" dirty="0">
              <a:solidFill>
                <a:schemeClr val="bg1"/>
              </a:solidFill>
              <a:latin typeface="gobCL" charset="0"/>
              <a:ea typeface="gobCL" charset="0"/>
              <a:cs typeface="gobCL" charset="0"/>
            </a:endParaRPr>
          </a:p>
          <a:p>
            <a:pPr marL="298450" marR="146685" indent="-285750">
              <a:lnSpc>
                <a:spcPct val="100000"/>
              </a:lnSpc>
              <a:spcBef>
                <a:spcPts val="570"/>
              </a:spcBef>
              <a:buClr>
                <a:schemeClr val="bg1"/>
              </a:buClr>
              <a:buFont typeface="Wingdings" pitchFamily="2" charset="2"/>
              <a:buChar char="Ø"/>
              <a:tabLst>
                <a:tab pos="240665" algn="l"/>
                <a:tab pos="241300" algn="l"/>
              </a:tabLst>
            </a:pPr>
            <a:r>
              <a:rPr lang="es-CL" sz="1400" spc="-10" dirty="0">
                <a:solidFill>
                  <a:schemeClr val="bg1"/>
                </a:solidFill>
                <a:latin typeface="gobCL" charset="0"/>
                <a:ea typeface="gobCL" charset="0"/>
                <a:cs typeface="gobCL" charset="0"/>
              </a:rPr>
              <a:t>Aprobación </a:t>
            </a:r>
            <a:r>
              <a:rPr lang="es-CL" sz="1400" spc="-5" dirty="0">
                <a:solidFill>
                  <a:schemeClr val="bg1"/>
                </a:solidFill>
                <a:latin typeface="gobCL" charset="0"/>
                <a:ea typeface="gobCL" charset="0"/>
                <a:cs typeface="gobCL" charset="0"/>
              </a:rPr>
              <a:t>del </a:t>
            </a:r>
            <a:r>
              <a:rPr lang="es-CL" sz="1400" dirty="0">
                <a:solidFill>
                  <a:schemeClr val="bg1"/>
                </a:solidFill>
                <a:latin typeface="gobCL" charset="0"/>
                <a:ea typeface="gobCL" charset="0"/>
                <a:cs typeface="gobCL" charset="0"/>
              </a:rPr>
              <a:t>60% </a:t>
            </a:r>
            <a:r>
              <a:rPr lang="es-CL" sz="1400" spc="-5" dirty="0">
                <a:solidFill>
                  <a:schemeClr val="bg1"/>
                </a:solidFill>
                <a:latin typeface="gobCL" charset="0"/>
                <a:ea typeface="gobCL" charset="0"/>
                <a:cs typeface="gobCL" charset="0"/>
              </a:rPr>
              <a:t>de ramos </a:t>
            </a:r>
            <a:r>
              <a:rPr lang="es-CL" sz="1400" spc="-10" dirty="0">
                <a:solidFill>
                  <a:schemeClr val="bg1"/>
                </a:solidFill>
                <a:latin typeface="gobCL" charset="0"/>
                <a:ea typeface="gobCL" charset="0"/>
                <a:cs typeface="gobCL" charset="0"/>
              </a:rPr>
              <a:t>inscritos durante </a:t>
            </a:r>
            <a:r>
              <a:rPr lang="es-CL" sz="1400" dirty="0">
                <a:solidFill>
                  <a:schemeClr val="bg1"/>
                </a:solidFill>
                <a:latin typeface="gobCL" charset="0"/>
                <a:ea typeface="gobCL" charset="0"/>
                <a:cs typeface="gobCL" charset="0"/>
              </a:rPr>
              <a:t>el </a:t>
            </a:r>
            <a:r>
              <a:rPr lang="es-CL" sz="1400" spc="-5" dirty="0">
                <a:solidFill>
                  <a:schemeClr val="bg1"/>
                </a:solidFill>
                <a:latin typeface="gobCL" charset="0"/>
                <a:ea typeface="gobCL" charset="0"/>
                <a:cs typeface="gobCL" charset="0"/>
              </a:rPr>
              <a:t>primer </a:t>
            </a:r>
            <a:r>
              <a:rPr lang="es-CL" sz="1400" dirty="0">
                <a:solidFill>
                  <a:schemeClr val="bg1"/>
                </a:solidFill>
                <a:latin typeface="gobCL" charset="0"/>
                <a:ea typeface="gobCL" charset="0"/>
                <a:cs typeface="gobCL" charset="0"/>
              </a:rPr>
              <a:t>año </a:t>
            </a:r>
            <a:r>
              <a:rPr lang="es-CL" sz="1400" spc="-5" dirty="0">
                <a:solidFill>
                  <a:schemeClr val="bg1"/>
                </a:solidFill>
                <a:latin typeface="gobCL" charset="0"/>
                <a:ea typeface="gobCL" charset="0"/>
                <a:cs typeface="gobCL" charset="0"/>
              </a:rPr>
              <a:t>de la </a:t>
            </a:r>
            <a:r>
              <a:rPr lang="es-CL" sz="1400" spc="-10" dirty="0">
                <a:solidFill>
                  <a:schemeClr val="bg1"/>
                </a:solidFill>
                <a:latin typeface="gobCL" charset="0"/>
                <a:ea typeface="gobCL" charset="0"/>
                <a:cs typeface="gobCL" charset="0"/>
              </a:rPr>
              <a:t>carrera </a:t>
            </a:r>
            <a:r>
              <a:rPr lang="es-CL" sz="1400" dirty="0">
                <a:solidFill>
                  <a:schemeClr val="bg1"/>
                </a:solidFill>
                <a:latin typeface="gobCL" charset="0"/>
                <a:ea typeface="gobCL" charset="0"/>
                <a:cs typeface="gobCL" charset="0"/>
              </a:rPr>
              <a:t>y </a:t>
            </a:r>
            <a:r>
              <a:rPr lang="es-CL" sz="1400" spc="-5" dirty="0">
                <a:solidFill>
                  <a:schemeClr val="bg1"/>
                </a:solidFill>
                <a:latin typeface="gobCL" charset="0"/>
                <a:ea typeface="gobCL" charset="0"/>
                <a:cs typeface="gobCL" charset="0"/>
              </a:rPr>
              <a:t>de un </a:t>
            </a:r>
            <a:r>
              <a:rPr lang="es-CL" sz="1400" dirty="0">
                <a:solidFill>
                  <a:schemeClr val="bg1"/>
                </a:solidFill>
                <a:latin typeface="gobCL" charset="0"/>
                <a:ea typeface="gobCL" charset="0"/>
                <a:cs typeface="gobCL" charset="0"/>
              </a:rPr>
              <a:t>70% </a:t>
            </a:r>
            <a:r>
              <a:rPr lang="es-CL" sz="1400" spc="-5" dirty="0">
                <a:solidFill>
                  <a:schemeClr val="bg1"/>
                </a:solidFill>
                <a:latin typeface="gobCL" charset="0"/>
                <a:ea typeface="gobCL" charset="0"/>
                <a:cs typeface="gobCL" charset="0"/>
              </a:rPr>
              <a:t>desde </a:t>
            </a:r>
            <a:r>
              <a:rPr lang="es-CL" sz="1400" dirty="0">
                <a:solidFill>
                  <a:schemeClr val="bg1"/>
                </a:solidFill>
                <a:latin typeface="gobCL" charset="0"/>
                <a:ea typeface="gobCL" charset="0"/>
                <a:cs typeface="gobCL" charset="0"/>
              </a:rPr>
              <a:t>el  </a:t>
            </a:r>
            <a:r>
              <a:rPr lang="es-CL" sz="1400" spc="-5" dirty="0">
                <a:solidFill>
                  <a:schemeClr val="bg1"/>
                </a:solidFill>
                <a:latin typeface="gobCL" charset="0"/>
                <a:ea typeface="gobCL" charset="0"/>
                <a:cs typeface="gobCL" charset="0"/>
              </a:rPr>
              <a:t>segundo</a:t>
            </a:r>
            <a:r>
              <a:rPr lang="es-CL" sz="1400" spc="-10" dirty="0">
                <a:solidFill>
                  <a:schemeClr val="bg1"/>
                </a:solidFill>
                <a:latin typeface="gobCL" charset="0"/>
                <a:ea typeface="gobCL" charset="0"/>
                <a:cs typeface="gobCL" charset="0"/>
              </a:rPr>
              <a:t> </a:t>
            </a:r>
            <a:r>
              <a:rPr lang="es-CL" sz="1400" dirty="0">
                <a:solidFill>
                  <a:schemeClr val="bg1"/>
                </a:solidFill>
                <a:latin typeface="gobCL" charset="0"/>
                <a:ea typeface="gobCL" charset="0"/>
                <a:cs typeface="gobCL" charset="0"/>
              </a:rPr>
              <a:t>año.</a:t>
            </a:r>
          </a:p>
          <a:p>
            <a:pPr marL="298450" indent="-285750">
              <a:lnSpc>
                <a:spcPct val="100000"/>
              </a:lnSpc>
              <a:spcBef>
                <a:spcPts val="565"/>
              </a:spcBef>
              <a:buClr>
                <a:schemeClr val="bg1"/>
              </a:buClr>
              <a:buFont typeface="Wingdings" pitchFamily="2" charset="2"/>
              <a:buChar char="Ø"/>
              <a:tabLst>
                <a:tab pos="240665" algn="l"/>
                <a:tab pos="241300" algn="l"/>
              </a:tabLst>
            </a:pPr>
            <a:r>
              <a:rPr lang="es-CL" sz="1400" dirty="0">
                <a:solidFill>
                  <a:schemeClr val="bg1"/>
                </a:solidFill>
                <a:latin typeface="gobCL" charset="0"/>
                <a:ea typeface="gobCL" charset="0"/>
                <a:cs typeface="gobCL" charset="0"/>
              </a:rPr>
              <a:t>No </a:t>
            </a:r>
            <a:r>
              <a:rPr lang="es-CL" sz="1400" spc="-5" dirty="0">
                <a:solidFill>
                  <a:schemeClr val="bg1"/>
                </a:solidFill>
                <a:latin typeface="gobCL" charset="0"/>
                <a:ea typeface="gobCL" charset="0"/>
                <a:cs typeface="gobCL" charset="0"/>
              </a:rPr>
              <a:t>requiere una </a:t>
            </a:r>
            <a:r>
              <a:rPr lang="es-CL" sz="1400" spc="-10" dirty="0">
                <a:solidFill>
                  <a:schemeClr val="bg1"/>
                </a:solidFill>
                <a:latin typeface="gobCL" charset="0"/>
                <a:ea typeface="gobCL" charset="0"/>
                <a:cs typeface="gobCL" charset="0"/>
              </a:rPr>
              <a:t>nueva </a:t>
            </a:r>
            <a:r>
              <a:rPr lang="es-CL" sz="1400" spc="-5" dirty="0">
                <a:solidFill>
                  <a:schemeClr val="bg1"/>
                </a:solidFill>
                <a:latin typeface="gobCL" charset="0"/>
                <a:ea typeface="gobCL" charset="0"/>
                <a:cs typeface="gobCL" charset="0"/>
              </a:rPr>
              <a:t>inscripción </a:t>
            </a:r>
            <a:r>
              <a:rPr lang="es-CL" sz="1400" dirty="0">
                <a:solidFill>
                  <a:schemeClr val="bg1"/>
                </a:solidFill>
                <a:latin typeface="gobCL" charset="0"/>
                <a:ea typeface="gobCL" charset="0"/>
                <a:cs typeface="gobCL" charset="0"/>
              </a:rPr>
              <a:t>en el</a:t>
            </a:r>
            <a:r>
              <a:rPr lang="es-CL" sz="1400" spc="5" dirty="0">
                <a:solidFill>
                  <a:schemeClr val="bg1"/>
                </a:solidFill>
                <a:latin typeface="gobCL" charset="0"/>
                <a:ea typeface="gobCL" charset="0"/>
                <a:cs typeface="gobCL" charset="0"/>
              </a:rPr>
              <a:t> </a:t>
            </a:r>
            <a:r>
              <a:rPr lang="es-CL" sz="1400" spc="-10" dirty="0">
                <a:solidFill>
                  <a:schemeClr val="bg1"/>
                </a:solidFill>
                <a:latin typeface="gobCL" charset="0"/>
                <a:ea typeface="gobCL" charset="0"/>
                <a:cs typeface="gobCL" charset="0"/>
              </a:rPr>
              <a:t>FUAS.</a:t>
            </a:r>
            <a:endParaRPr lang="es-CL" sz="1400" dirty="0">
              <a:solidFill>
                <a:schemeClr val="bg1"/>
              </a:solidFill>
              <a:latin typeface="gobCL" charset="0"/>
              <a:ea typeface="gobCL" charset="0"/>
              <a:cs typeface="gobCL" charset="0"/>
            </a:endParaRPr>
          </a:p>
          <a:p>
            <a:pPr marL="285750" indent="-285750">
              <a:spcAft>
                <a:spcPts val="1200"/>
              </a:spcAft>
              <a:buFont typeface="Wingdings" pitchFamily="2" charset="2"/>
              <a:buChar char="Ø"/>
            </a:pPr>
            <a:endParaRPr lang="es-CL" sz="1400" b="1" dirty="0">
              <a:solidFill>
                <a:schemeClr val="bg1"/>
              </a:solidFill>
              <a:latin typeface="gobCL" charset="0"/>
              <a:ea typeface="gobCL" charset="0"/>
              <a:cs typeface="gobCL" charset="0"/>
            </a:endParaRPr>
          </a:p>
          <a:p>
            <a:pPr marL="285750" indent="-285750">
              <a:spcAft>
                <a:spcPts val="1200"/>
              </a:spcAft>
              <a:buFont typeface="Wingdings" pitchFamily="2" charset="2"/>
              <a:buChar char="Ø"/>
            </a:pPr>
            <a:endParaRPr lang="es-CL" sz="1400" b="1" dirty="0">
              <a:solidFill>
                <a:schemeClr val="bg1"/>
              </a:solidFill>
              <a:latin typeface="gobCL" charset="0"/>
              <a:ea typeface="gobCL" charset="0"/>
              <a:cs typeface="gobC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66886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uadroTexto 11">
            <a:extLst>
              <a:ext uri="{FF2B5EF4-FFF2-40B4-BE49-F238E27FC236}">
                <a16:creationId xmlns:a16="http://schemas.microsoft.com/office/drawing/2014/main" id="{6441AFFE-9203-5B1F-1E70-250DC8071285}"/>
              </a:ext>
            </a:extLst>
          </p:cNvPr>
          <p:cNvSpPr txBox="1"/>
          <p:nvPr/>
        </p:nvSpPr>
        <p:spPr>
          <a:xfrm>
            <a:off x="1426368" y="924273"/>
            <a:ext cx="46624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spc="-30" dirty="0">
                <a:solidFill>
                  <a:schemeClr val="bg1"/>
                </a:solidFill>
                <a:latin typeface="gobCL" charset="0"/>
                <a:ea typeface="gobCL" charset="0"/>
                <a:cs typeface="gobCL" charset="0"/>
              </a:rPr>
              <a:t>Fondo Solidario de Crédito Universitario</a:t>
            </a:r>
            <a:endParaRPr lang="es-CL" sz="2000" b="1" dirty="0">
              <a:solidFill>
                <a:schemeClr val="bg1"/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AB2A760-2084-F438-5DA4-D9CDB68E5680}"/>
              </a:ext>
            </a:extLst>
          </p:cNvPr>
          <p:cNvSpPr txBox="1"/>
          <p:nvPr/>
        </p:nvSpPr>
        <p:spPr>
          <a:xfrm>
            <a:off x="1488280" y="1747966"/>
            <a:ext cx="6407946" cy="41857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s-CL" sz="1400" b="1" dirty="0">
                <a:solidFill>
                  <a:schemeClr val="bg1"/>
                </a:solidFill>
                <a:latin typeface="gobCL" charset="0"/>
                <a:ea typeface="gobCL" charset="0"/>
                <a:cs typeface="gobCL" charset="0"/>
              </a:rPr>
              <a:t>Requisitos académicos: </a:t>
            </a:r>
          </a:p>
          <a:p>
            <a:pPr marL="285750" indent="-285750">
              <a:spcAft>
                <a:spcPts val="1200"/>
              </a:spcAft>
              <a:buFont typeface="Wingdings" pitchFamily="2" charset="2"/>
              <a:buChar char="Ø"/>
            </a:pPr>
            <a:r>
              <a:rPr lang="es-CL" sz="1400" dirty="0">
                <a:solidFill>
                  <a:schemeClr val="bg1"/>
                </a:solidFill>
                <a:latin typeface="gobCL" charset="0"/>
                <a:ea typeface="gobCL" charset="0"/>
                <a:cs typeface="gobCL" charset="0"/>
              </a:rPr>
              <a:t>Puntaje igual o superior a 485 puntos de la PAES o PDT del año de admisión a la carrera o el anterior. </a:t>
            </a:r>
          </a:p>
          <a:p>
            <a:pPr marL="285750" indent="-285750">
              <a:spcAft>
                <a:spcPts val="1200"/>
              </a:spcAft>
              <a:buFont typeface="Wingdings" pitchFamily="2" charset="2"/>
              <a:buChar char="Ø"/>
            </a:pPr>
            <a:r>
              <a:rPr lang="es-CL" sz="1400" dirty="0">
                <a:solidFill>
                  <a:schemeClr val="bg1"/>
                </a:solidFill>
                <a:latin typeface="gobCL" charset="0"/>
                <a:ea typeface="gobCL" charset="0"/>
                <a:cs typeface="gobCL" charset="0"/>
              </a:rPr>
              <a:t>No tener título profesional ni técnico de nivel superior.</a:t>
            </a:r>
          </a:p>
          <a:p>
            <a:pPr>
              <a:spcAft>
                <a:spcPts val="1200"/>
              </a:spcAft>
            </a:pPr>
            <a:r>
              <a:rPr lang="es-CL" sz="1400" b="1" dirty="0">
                <a:solidFill>
                  <a:schemeClr val="bg1"/>
                </a:solidFill>
                <a:latin typeface="gobCL" charset="0"/>
                <a:ea typeface="gobCL" charset="0"/>
                <a:cs typeface="gobCL" charset="0"/>
              </a:rPr>
              <a:t>Mantención del beneficio</a:t>
            </a:r>
          </a:p>
          <a:p>
            <a:pPr marL="298450" indent="-285750">
              <a:lnSpc>
                <a:spcPct val="100000"/>
              </a:lnSpc>
              <a:spcAft>
                <a:spcPts val="600"/>
              </a:spcAft>
              <a:buClr>
                <a:schemeClr val="bg1"/>
              </a:buClr>
              <a:buFont typeface="Wingdings" pitchFamily="2" charset="2"/>
              <a:buChar char="Ø"/>
              <a:tabLst>
                <a:tab pos="240665" algn="l"/>
                <a:tab pos="241300" algn="l"/>
              </a:tabLst>
            </a:pPr>
            <a:r>
              <a:rPr lang="es-CL" sz="1400" spc="-5" dirty="0">
                <a:solidFill>
                  <a:schemeClr val="bg1"/>
                </a:solidFill>
                <a:latin typeface="gobCL" charset="0"/>
                <a:ea typeface="gobCL" charset="0"/>
                <a:cs typeface="gobCL" charset="0"/>
              </a:rPr>
              <a:t>Matrícula anual en la carrera.</a:t>
            </a:r>
          </a:p>
          <a:p>
            <a:pPr marL="298450" indent="-285750">
              <a:lnSpc>
                <a:spcPct val="100000"/>
              </a:lnSpc>
              <a:spcAft>
                <a:spcPts val="600"/>
              </a:spcAft>
              <a:buClr>
                <a:schemeClr val="bg1"/>
              </a:buClr>
              <a:buFont typeface="Wingdings" pitchFamily="2" charset="2"/>
              <a:buChar char="Ø"/>
              <a:tabLst>
                <a:tab pos="240665" algn="l"/>
                <a:tab pos="241300" algn="l"/>
              </a:tabLst>
            </a:pPr>
            <a:r>
              <a:rPr lang="es-CL" sz="1400" spc="-5" dirty="0">
                <a:solidFill>
                  <a:schemeClr val="bg1"/>
                </a:solidFill>
                <a:latin typeface="gobCL" charset="0"/>
                <a:ea typeface="gobCL" charset="0"/>
                <a:cs typeface="gobCL" charset="0"/>
              </a:rPr>
              <a:t>Aprobación de al menos el 50% de asignaturas inscritas durante toda la carrera (4º semestre).</a:t>
            </a:r>
          </a:p>
          <a:p>
            <a:pPr marL="298450" indent="-285750">
              <a:lnSpc>
                <a:spcPct val="100000"/>
              </a:lnSpc>
              <a:spcAft>
                <a:spcPts val="600"/>
              </a:spcAft>
              <a:buClr>
                <a:schemeClr val="bg1"/>
              </a:buClr>
              <a:buFont typeface="Wingdings" pitchFamily="2" charset="2"/>
              <a:buChar char="Ø"/>
              <a:tabLst>
                <a:tab pos="240665" algn="l"/>
                <a:tab pos="241300" algn="l"/>
              </a:tabLst>
            </a:pPr>
            <a:r>
              <a:rPr lang="es-CL" sz="1400" spc="-5" dirty="0">
                <a:solidFill>
                  <a:schemeClr val="bg1"/>
                </a:solidFill>
                <a:latin typeface="gobCL" charset="0"/>
                <a:ea typeface="gobCL" charset="0"/>
                <a:cs typeface="gobCL" charset="0"/>
              </a:rPr>
              <a:t>Mantención de Nivel Socioeconómico.</a:t>
            </a:r>
          </a:p>
          <a:p>
            <a:pPr marL="298450" indent="-285750">
              <a:lnSpc>
                <a:spcPct val="100000"/>
              </a:lnSpc>
              <a:spcAft>
                <a:spcPts val="600"/>
              </a:spcAft>
              <a:buClr>
                <a:schemeClr val="bg1"/>
              </a:buClr>
              <a:buFont typeface="Wingdings" pitchFamily="2" charset="2"/>
              <a:buChar char="Ø"/>
              <a:tabLst>
                <a:tab pos="240665" algn="l"/>
                <a:tab pos="241300" algn="l"/>
              </a:tabLst>
            </a:pPr>
            <a:r>
              <a:rPr lang="es-CL" sz="1400" spc="-5" dirty="0">
                <a:solidFill>
                  <a:schemeClr val="bg1"/>
                </a:solidFill>
                <a:latin typeface="gobCL" charset="0"/>
                <a:ea typeface="gobCL" charset="0"/>
                <a:cs typeface="gobCL" charset="0"/>
              </a:rPr>
              <a:t>No requiere una nueva inscripción en el FUAS.</a:t>
            </a:r>
          </a:p>
          <a:p>
            <a:pPr marL="298450" indent="-285750">
              <a:lnSpc>
                <a:spcPct val="100000"/>
              </a:lnSpc>
              <a:spcAft>
                <a:spcPts val="600"/>
              </a:spcAft>
              <a:buClr>
                <a:schemeClr val="bg1"/>
              </a:buClr>
              <a:buFont typeface="Wingdings" pitchFamily="2" charset="2"/>
              <a:buChar char="Ø"/>
              <a:tabLst>
                <a:tab pos="240665" algn="l"/>
                <a:tab pos="241300" algn="l"/>
              </a:tabLst>
            </a:pPr>
            <a:r>
              <a:rPr lang="es-CL" sz="1400" spc="-5" dirty="0">
                <a:solidFill>
                  <a:schemeClr val="bg1"/>
                </a:solidFill>
                <a:latin typeface="gobCL" charset="0"/>
                <a:ea typeface="gobCL" charset="0"/>
                <a:cs typeface="gobCL" charset="0"/>
              </a:rPr>
              <a:t>El financiamiento puede extenderse hasta un 50% adicional, respecto de la duración formal de la carrera.</a:t>
            </a:r>
          </a:p>
          <a:p>
            <a:pPr marL="298450" indent="-285750">
              <a:lnSpc>
                <a:spcPct val="100000"/>
              </a:lnSpc>
              <a:spcAft>
                <a:spcPts val="600"/>
              </a:spcAft>
              <a:buClr>
                <a:schemeClr val="bg1"/>
              </a:buClr>
              <a:buFont typeface="Wingdings" pitchFamily="2" charset="2"/>
              <a:buChar char="Ø"/>
              <a:tabLst>
                <a:tab pos="240665" algn="l"/>
                <a:tab pos="241300" algn="l"/>
              </a:tabLst>
            </a:pPr>
            <a:r>
              <a:rPr lang="es-CL" sz="1400" spc="-5" dirty="0">
                <a:solidFill>
                  <a:schemeClr val="bg1"/>
                </a:solidFill>
                <a:latin typeface="gobCL" charset="0"/>
                <a:ea typeface="gobCL" charset="0"/>
                <a:cs typeface="gobCL" charset="0"/>
              </a:rPr>
              <a:t>La renovación del CAE, se debe realizar directamente en </a:t>
            </a:r>
            <a:r>
              <a:rPr lang="es-CL" sz="1400" spc="-5" dirty="0" err="1">
                <a:solidFill>
                  <a:schemeClr val="bg1"/>
                </a:solidFill>
                <a:latin typeface="gobCL" charset="0"/>
                <a:ea typeface="gobCL" charset="0"/>
                <a:cs typeface="gobCL" charset="0"/>
              </a:rPr>
              <a:t>www.ingresa.cl</a:t>
            </a:r>
            <a:endParaRPr lang="es-CL" sz="1400" b="1" dirty="0">
              <a:solidFill>
                <a:schemeClr val="bg1"/>
              </a:solidFill>
              <a:latin typeface="gobCL" charset="0"/>
              <a:ea typeface="gobCL" charset="0"/>
              <a:cs typeface="gobCL" charset="0"/>
            </a:endParaRPr>
          </a:p>
          <a:p>
            <a:pPr marL="285750" indent="-285750">
              <a:spcAft>
                <a:spcPts val="1200"/>
              </a:spcAft>
              <a:buFont typeface="Wingdings" pitchFamily="2" charset="2"/>
              <a:buChar char="Ø"/>
            </a:pPr>
            <a:endParaRPr lang="es-CL" sz="1400" b="1" dirty="0">
              <a:solidFill>
                <a:schemeClr val="bg1"/>
              </a:solidFill>
              <a:latin typeface="gobCL" charset="0"/>
              <a:ea typeface="gobCL" charset="0"/>
              <a:cs typeface="gobC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76527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00A9B667-9404-82C8-627D-19EF693919F9}"/>
              </a:ext>
            </a:extLst>
          </p:cNvPr>
          <p:cNvSpPr txBox="1"/>
          <p:nvPr/>
        </p:nvSpPr>
        <p:spPr>
          <a:xfrm>
            <a:off x="2273261" y="2721114"/>
            <a:ext cx="41605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4000" b="1" dirty="0">
                <a:solidFill>
                  <a:schemeClr val="bg1"/>
                </a:solidFill>
              </a:rPr>
              <a:t>Etapas del proceso</a:t>
            </a:r>
          </a:p>
        </p:txBody>
      </p:sp>
    </p:spTree>
    <p:extLst>
      <p:ext uri="{BB962C8B-B14F-4D97-AF65-F5344CB8AC3E}">
        <p14:creationId xmlns:p14="http://schemas.microsoft.com/office/powerpoint/2010/main" val="23157616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95F3DC6-CDAE-D9F3-F661-5E54BBBD2053}"/>
              </a:ext>
            </a:extLst>
          </p:cNvPr>
          <p:cNvSpPr txBox="1"/>
          <p:nvPr/>
        </p:nvSpPr>
        <p:spPr>
          <a:xfrm>
            <a:off x="-2790825" y="2734751"/>
            <a:ext cx="1821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800" b="1" dirty="0"/>
              <a:t>Inscripción  FUAS</a:t>
            </a:r>
          </a:p>
        </p:txBody>
      </p:sp>
      <p:sp>
        <p:nvSpPr>
          <p:cNvPr id="46" name="CuadroTexto 45">
            <a:extLst>
              <a:ext uri="{FF2B5EF4-FFF2-40B4-BE49-F238E27FC236}">
                <a16:creationId xmlns:a16="http://schemas.microsoft.com/office/drawing/2014/main" id="{189C4B2A-712C-A48D-8E86-A783A2B6C886}"/>
              </a:ext>
            </a:extLst>
          </p:cNvPr>
          <p:cNvSpPr txBox="1"/>
          <p:nvPr/>
        </p:nvSpPr>
        <p:spPr>
          <a:xfrm>
            <a:off x="743028" y="1130191"/>
            <a:ext cx="64483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Etapas</a:t>
            </a:r>
            <a:r>
              <a:rPr lang="es-CL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acceder a los Beneficios Estudiantiles para Educación Superior </a:t>
            </a:r>
            <a:r>
              <a:rPr lang="es-CL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(Gratuidad, Becas y Créditos)</a:t>
            </a:r>
            <a:endParaRPr lang="es-E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ángulo redondeado 3">
            <a:extLst>
              <a:ext uri="{FF2B5EF4-FFF2-40B4-BE49-F238E27FC236}">
                <a16:creationId xmlns:a16="http://schemas.microsoft.com/office/drawing/2014/main" id="{1CEDD308-1C22-41BC-C655-157AFE75BD6B}"/>
              </a:ext>
            </a:extLst>
          </p:cNvPr>
          <p:cNvSpPr/>
          <p:nvPr/>
        </p:nvSpPr>
        <p:spPr>
          <a:xfrm>
            <a:off x="801550" y="2381250"/>
            <a:ext cx="1160600" cy="549209"/>
          </a:xfrm>
          <a:prstGeom prst="roundRect">
            <a:avLst/>
          </a:prstGeom>
          <a:solidFill>
            <a:srgbClr val="26235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200" b="1" dirty="0">
              <a:latin typeface="gobCL" pitchFamily="2" charset="77"/>
            </a:endParaRPr>
          </a:p>
          <a:p>
            <a:pPr algn="ctr"/>
            <a:r>
              <a:rPr lang="es-ES" sz="1200" b="1" dirty="0">
                <a:latin typeface="gobCL" pitchFamily="2" charset="77"/>
              </a:rPr>
              <a:t>Inscripción</a:t>
            </a:r>
          </a:p>
          <a:p>
            <a:pPr algn="ctr"/>
            <a:r>
              <a:rPr lang="es-ES" sz="1200" b="1" dirty="0">
                <a:latin typeface="gobCL" pitchFamily="2" charset="77"/>
              </a:rPr>
              <a:t>FUAS</a:t>
            </a:r>
          </a:p>
          <a:p>
            <a:pPr algn="ctr"/>
            <a:endParaRPr lang="es-CL" sz="1200" dirty="0">
              <a:latin typeface="gobCL" pitchFamily="2" charset="77"/>
            </a:endParaRPr>
          </a:p>
        </p:txBody>
      </p:sp>
      <p:sp>
        <p:nvSpPr>
          <p:cNvPr id="8" name="Rectángulo redondeado 7">
            <a:extLst>
              <a:ext uri="{FF2B5EF4-FFF2-40B4-BE49-F238E27FC236}">
                <a16:creationId xmlns:a16="http://schemas.microsoft.com/office/drawing/2014/main" id="{CB853FC8-D089-79EB-F1F8-B95B37A3D5D4}"/>
              </a:ext>
            </a:extLst>
          </p:cNvPr>
          <p:cNvSpPr/>
          <p:nvPr/>
        </p:nvSpPr>
        <p:spPr>
          <a:xfrm>
            <a:off x="1928036" y="2953129"/>
            <a:ext cx="1247126" cy="637021"/>
          </a:xfrm>
          <a:prstGeom prst="roundRect">
            <a:avLst/>
          </a:prstGeom>
          <a:solidFill>
            <a:srgbClr val="26235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380"/>
              </a:lnSpc>
            </a:pPr>
            <a:r>
              <a:rPr lang="es-ES" sz="1050" b="1" dirty="0">
                <a:latin typeface="gobCL" pitchFamily="2" charset="77"/>
              </a:rPr>
              <a:t>Resultados de Nivel </a:t>
            </a:r>
            <a:br>
              <a:rPr lang="es-ES" sz="1050" b="1" dirty="0">
                <a:latin typeface="gobCL" pitchFamily="2" charset="77"/>
              </a:rPr>
            </a:br>
            <a:r>
              <a:rPr lang="es-ES" sz="1050" b="1" dirty="0">
                <a:latin typeface="gobCL" pitchFamily="2" charset="77"/>
              </a:rPr>
              <a:t>Socioeconómico</a:t>
            </a:r>
            <a:endParaRPr lang="es-CL" sz="1050" dirty="0">
              <a:latin typeface="gobCL" pitchFamily="2" charset="77"/>
            </a:endParaRPr>
          </a:p>
        </p:txBody>
      </p:sp>
      <p:sp>
        <p:nvSpPr>
          <p:cNvPr id="9" name="Rectángulo redondeado 8">
            <a:extLst>
              <a:ext uri="{FF2B5EF4-FFF2-40B4-BE49-F238E27FC236}">
                <a16:creationId xmlns:a16="http://schemas.microsoft.com/office/drawing/2014/main" id="{AF3F42F1-0535-4F41-2322-08EC8FBC1860}"/>
              </a:ext>
            </a:extLst>
          </p:cNvPr>
          <p:cNvSpPr/>
          <p:nvPr/>
        </p:nvSpPr>
        <p:spPr>
          <a:xfrm>
            <a:off x="4577177" y="2440014"/>
            <a:ext cx="1160600" cy="431679"/>
          </a:xfrm>
          <a:prstGeom prst="roundRect">
            <a:avLst/>
          </a:prstGeom>
          <a:solidFill>
            <a:srgbClr val="26235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380"/>
              </a:lnSpc>
            </a:pPr>
            <a:r>
              <a:rPr lang="es-ES" sz="1200" b="1" dirty="0">
                <a:latin typeface="gobCL" pitchFamily="2" charset="77"/>
              </a:rPr>
              <a:t>Resultados de Preselección</a:t>
            </a:r>
            <a:endParaRPr lang="es-CL" sz="1200" dirty="0">
              <a:latin typeface="gobCL" pitchFamily="2" charset="77"/>
            </a:endParaRPr>
          </a:p>
        </p:txBody>
      </p:sp>
      <p:sp>
        <p:nvSpPr>
          <p:cNvPr id="11" name="Rectángulo redondeado 10">
            <a:extLst>
              <a:ext uri="{FF2B5EF4-FFF2-40B4-BE49-F238E27FC236}">
                <a16:creationId xmlns:a16="http://schemas.microsoft.com/office/drawing/2014/main" id="{38E29340-7B13-FC12-29D1-D3D6A537D969}"/>
              </a:ext>
            </a:extLst>
          </p:cNvPr>
          <p:cNvSpPr/>
          <p:nvPr/>
        </p:nvSpPr>
        <p:spPr>
          <a:xfrm>
            <a:off x="5737777" y="3040939"/>
            <a:ext cx="1126485" cy="549211"/>
          </a:xfrm>
          <a:prstGeom prst="roundRect">
            <a:avLst/>
          </a:prstGeom>
          <a:solidFill>
            <a:srgbClr val="26235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380"/>
              </a:lnSpc>
            </a:pPr>
            <a:r>
              <a:rPr lang="es-ES" sz="1200" b="1" dirty="0">
                <a:latin typeface="gobCL" pitchFamily="2" charset="77"/>
              </a:rPr>
              <a:t>Resultados de Asignación</a:t>
            </a: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D1A0747D-41F4-AD4C-FA23-C1708616B8B3}"/>
              </a:ext>
            </a:extLst>
          </p:cNvPr>
          <p:cNvSpPr txBox="1"/>
          <p:nvPr/>
        </p:nvSpPr>
        <p:spPr>
          <a:xfrm>
            <a:off x="783974" y="3123002"/>
            <a:ext cx="1160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200" dirty="0"/>
              <a:t>Ingresando al sitio </a:t>
            </a:r>
            <a:r>
              <a:rPr lang="es-CL" sz="1200" dirty="0" err="1"/>
              <a:t>fuas.cl</a:t>
            </a:r>
            <a:r>
              <a:rPr lang="es-CL" sz="1200" dirty="0"/>
              <a:t> y seguir las instrucciones para completar el formulario online</a:t>
            </a: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9C6286C0-7691-D98A-54A3-67CB11310AA6}"/>
              </a:ext>
            </a:extLst>
          </p:cNvPr>
          <p:cNvSpPr txBox="1"/>
          <p:nvPr/>
        </p:nvSpPr>
        <p:spPr>
          <a:xfrm>
            <a:off x="1944574" y="3675392"/>
            <a:ext cx="123058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200" dirty="0"/>
              <a:t>En esta etapa se muestra en qué nivel se encuentra tu situación económica según los datos que ingresaste, y qué beneficios te corresponden.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A5D2A31A-1E8B-6BAE-9955-B4E3B7A51ABD}"/>
              </a:ext>
            </a:extLst>
          </p:cNvPr>
          <p:cNvSpPr txBox="1"/>
          <p:nvPr/>
        </p:nvSpPr>
        <p:spPr>
          <a:xfrm>
            <a:off x="3325148" y="3675392"/>
            <a:ext cx="12468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200" dirty="0"/>
              <a:t>Al matricularte en una institución, esta realiza una evaluación socioeconómica. Ambos son requisitos para la asignación del beneficio</a:t>
            </a: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97F91B67-BAA9-F5A4-CA06-0BB0C3BD85DB}"/>
              </a:ext>
            </a:extLst>
          </p:cNvPr>
          <p:cNvSpPr txBox="1"/>
          <p:nvPr/>
        </p:nvSpPr>
        <p:spPr>
          <a:xfrm>
            <a:off x="5737777" y="3739424"/>
            <a:ext cx="125031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200" dirty="0"/>
              <a:t>Sumado a los requisitos anteriores, es imprescindible que la institución informe la matrícula al Mineduc, solo así se liberan los fondos para tu beneficio.</a:t>
            </a:r>
          </a:p>
        </p:txBody>
      </p:sp>
      <p:cxnSp>
        <p:nvCxnSpPr>
          <p:cNvPr id="36" name="Conector recto de flecha 35">
            <a:extLst>
              <a:ext uri="{FF2B5EF4-FFF2-40B4-BE49-F238E27FC236}">
                <a16:creationId xmlns:a16="http://schemas.microsoft.com/office/drawing/2014/main" id="{7331768F-B883-5BB4-ECCD-9893E84B3E02}"/>
              </a:ext>
            </a:extLst>
          </p:cNvPr>
          <p:cNvCxnSpPr>
            <a:cxnSpLocks/>
            <a:stCxn id="4" idx="2"/>
            <a:endCxn id="29" idx="0"/>
          </p:cNvCxnSpPr>
          <p:nvPr/>
        </p:nvCxnSpPr>
        <p:spPr>
          <a:xfrm flipH="1">
            <a:off x="1364274" y="2930459"/>
            <a:ext cx="17576" cy="1925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8" name="Conector recto de flecha 37">
            <a:extLst>
              <a:ext uri="{FF2B5EF4-FFF2-40B4-BE49-F238E27FC236}">
                <a16:creationId xmlns:a16="http://schemas.microsoft.com/office/drawing/2014/main" id="{B6FD4AEB-9D5A-E232-76AD-0D52635B6698}"/>
              </a:ext>
            </a:extLst>
          </p:cNvPr>
          <p:cNvCxnSpPr>
            <a:cxnSpLocks/>
            <a:stCxn id="8" idx="2"/>
            <a:endCxn id="30" idx="0"/>
          </p:cNvCxnSpPr>
          <p:nvPr/>
        </p:nvCxnSpPr>
        <p:spPr>
          <a:xfrm>
            <a:off x="2551599" y="3590150"/>
            <a:ext cx="8269" cy="852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40" name="Conector recto de flecha 39">
            <a:extLst>
              <a:ext uri="{FF2B5EF4-FFF2-40B4-BE49-F238E27FC236}">
                <a16:creationId xmlns:a16="http://schemas.microsoft.com/office/drawing/2014/main" id="{3AC10CB2-EE68-7AAF-2E93-F9EB1859B464}"/>
              </a:ext>
            </a:extLst>
          </p:cNvPr>
          <p:cNvCxnSpPr>
            <a:cxnSpLocks/>
            <a:stCxn id="9" idx="2"/>
            <a:endCxn id="43" idx="0"/>
          </p:cNvCxnSpPr>
          <p:nvPr/>
        </p:nvCxnSpPr>
        <p:spPr>
          <a:xfrm>
            <a:off x="5157477" y="2871693"/>
            <a:ext cx="28032" cy="2468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42" name="Conector recto de flecha 41">
            <a:extLst>
              <a:ext uri="{FF2B5EF4-FFF2-40B4-BE49-F238E27FC236}">
                <a16:creationId xmlns:a16="http://schemas.microsoft.com/office/drawing/2014/main" id="{B9DA7D02-6EA1-223B-9A4E-F6C532201EDA}"/>
              </a:ext>
            </a:extLst>
          </p:cNvPr>
          <p:cNvCxnSpPr>
            <a:cxnSpLocks/>
            <a:stCxn id="11" idx="2"/>
          </p:cNvCxnSpPr>
          <p:nvPr/>
        </p:nvCxnSpPr>
        <p:spPr>
          <a:xfrm flipH="1">
            <a:off x="6128712" y="3590150"/>
            <a:ext cx="172308" cy="1492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47" name="Rectángulo redondeado 46">
            <a:extLst>
              <a:ext uri="{FF2B5EF4-FFF2-40B4-BE49-F238E27FC236}">
                <a16:creationId xmlns:a16="http://schemas.microsoft.com/office/drawing/2014/main" id="{C08D3783-E2CF-7E02-5284-F4B088F1F4E0}"/>
              </a:ext>
            </a:extLst>
          </p:cNvPr>
          <p:cNvSpPr/>
          <p:nvPr/>
        </p:nvSpPr>
        <p:spPr>
          <a:xfrm>
            <a:off x="7191375" y="2381251"/>
            <a:ext cx="1160600" cy="549209"/>
          </a:xfrm>
          <a:prstGeom prst="roundRect">
            <a:avLst/>
          </a:prstGeom>
          <a:solidFill>
            <a:srgbClr val="26235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380"/>
              </a:lnSpc>
            </a:pPr>
            <a:r>
              <a:rPr lang="es-ES" sz="1200" b="1" dirty="0">
                <a:latin typeface="gobCL" pitchFamily="2" charset="77"/>
              </a:rPr>
              <a:t>Apelación</a:t>
            </a:r>
            <a:endParaRPr lang="es-CL" sz="1200" dirty="0">
              <a:latin typeface="gobCL" pitchFamily="2" charset="77"/>
            </a:endParaRPr>
          </a:p>
        </p:txBody>
      </p:sp>
      <p:sp>
        <p:nvSpPr>
          <p:cNvPr id="48" name="CuadroTexto 47">
            <a:extLst>
              <a:ext uri="{FF2B5EF4-FFF2-40B4-BE49-F238E27FC236}">
                <a16:creationId xmlns:a16="http://schemas.microsoft.com/office/drawing/2014/main" id="{11061C12-2D19-A23D-7429-2A0F3B60120E}"/>
              </a:ext>
            </a:extLst>
          </p:cNvPr>
          <p:cNvSpPr txBox="1"/>
          <p:nvPr/>
        </p:nvSpPr>
        <p:spPr>
          <a:xfrm>
            <a:off x="7225489" y="3136499"/>
            <a:ext cx="112648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200" dirty="0"/>
              <a:t>Si optaste a los beneficios, pero no obtuviste ninguno, o recibiste alguno y consideras que podrías optar a uno con mayor cobertura, puedes apelar.</a:t>
            </a:r>
          </a:p>
        </p:txBody>
      </p:sp>
      <p:cxnSp>
        <p:nvCxnSpPr>
          <p:cNvPr id="49" name="Conector recto de flecha 48">
            <a:extLst>
              <a:ext uri="{FF2B5EF4-FFF2-40B4-BE49-F238E27FC236}">
                <a16:creationId xmlns:a16="http://schemas.microsoft.com/office/drawing/2014/main" id="{225AF845-1182-D6F2-08DD-D05537A0F76F}"/>
              </a:ext>
            </a:extLst>
          </p:cNvPr>
          <p:cNvCxnSpPr>
            <a:cxnSpLocks/>
            <a:stCxn id="47" idx="2"/>
            <a:endCxn id="48" idx="0"/>
          </p:cNvCxnSpPr>
          <p:nvPr/>
        </p:nvCxnSpPr>
        <p:spPr>
          <a:xfrm>
            <a:off x="7771675" y="2930460"/>
            <a:ext cx="17057" cy="2060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6" name="Imagen 5">
            <a:extLst>
              <a:ext uri="{FF2B5EF4-FFF2-40B4-BE49-F238E27FC236}">
                <a16:creationId xmlns:a16="http://schemas.microsoft.com/office/drawing/2014/main" id="{0E9C1855-DF71-9F3B-7E36-CFBB3923E6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7036" y="2953130"/>
            <a:ext cx="1274243" cy="582062"/>
          </a:xfrm>
          <a:prstGeom prst="rect">
            <a:avLst/>
          </a:prstGeom>
        </p:spPr>
      </p:pic>
      <p:sp>
        <p:nvSpPr>
          <p:cNvPr id="43" name="CuadroTexto 42">
            <a:extLst>
              <a:ext uri="{FF2B5EF4-FFF2-40B4-BE49-F238E27FC236}">
                <a16:creationId xmlns:a16="http://schemas.microsoft.com/office/drawing/2014/main" id="{746F51F7-2B0C-73E0-8883-462419B023FE}"/>
              </a:ext>
            </a:extLst>
          </p:cNvPr>
          <p:cNvSpPr txBox="1"/>
          <p:nvPr/>
        </p:nvSpPr>
        <p:spPr>
          <a:xfrm>
            <a:off x="4560354" y="3118576"/>
            <a:ext cx="125031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>
                <a:latin typeface="gobCL"/>
              </a:rPr>
              <a:t>R</a:t>
            </a:r>
            <a:r>
              <a:rPr lang="es-ES" sz="1200" b="0" i="0" dirty="0">
                <a:effectLst/>
                <a:latin typeface="gobCL"/>
              </a:rPr>
              <a:t>esultados de todos aquellos postulantes que, de acuerdo a la información que entregaron en el FUAS, cumplen con los requisitos académicos</a:t>
            </a:r>
            <a:endParaRPr lang="es-CL" sz="1200" dirty="0"/>
          </a:p>
        </p:txBody>
      </p:sp>
      <p:cxnSp>
        <p:nvCxnSpPr>
          <p:cNvPr id="50" name="Conector recto de flecha 49">
            <a:extLst>
              <a:ext uri="{FF2B5EF4-FFF2-40B4-BE49-F238E27FC236}">
                <a16:creationId xmlns:a16="http://schemas.microsoft.com/office/drawing/2014/main" id="{9B32C240-EAA1-CB2F-860D-D5A54BF60034}"/>
              </a:ext>
            </a:extLst>
          </p:cNvPr>
          <p:cNvCxnSpPr>
            <a:cxnSpLocks/>
          </p:cNvCxnSpPr>
          <p:nvPr/>
        </p:nvCxnSpPr>
        <p:spPr>
          <a:xfrm>
            <a:off x="3845255" y="3417904"/>
            <a:ext cx="28032" cy="2468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1178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E5426D2C-ED3C-AFE2-4110-71641A69CC4E}"/>
              </a:ext>
            </a:extLst>
          </p:cNvPr>
          <p:cNvSpPr txBox="1">
            <a:spLocks/>
          </p:cNvSpPr>
          <p:nvPr/>
        </p:nvSpPr>
        <p:spPr>
          <a:xfrm>
            <a:off x="1143000" y="1052966"/>
            <a:ext cx="7391400" cy="505267"/>
          </a:xfrm>
          <a:prstGeom prst="rect">
            <a:avLst/>
          </a:prstGeom>
        </p:spPr>
        <p:txBody>
          <a:bodyPr vert="horz" wrap="square" lIns="0" tIns="12700" rIns="0" bIns="0" rtlCol="0" anchor="ctr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ES" sz="3200" spc="-30" dirty="0" err="1">
                <a:solidFill>
                  <a:schemeClr val="bg1"/>
                </a:solidFill>
              </a:rPr>
              <a:t>Portal.benficiosestudiantiles</a:t>
            </a:r>
            <a:r>
              <a:rPr lang="es-ES" sz="3200" spc="-30" dirty="0">
                <a:solidFill>
                  <a:schemeClr val="bg1"/>
                </a:solidFill>
              </a:rPr>
              <a:t>/</a:t>
            </a:r>
            <a:r>
              <a:rPr lang="es-ES" sz="3200" spc="-30" dirty="0" err="1">
                <a:solidFill>
                  <a:schemeClr val="bg1"/>
                </a:solidFill>
              </a:rPr>
              <a:t>gratuidad.cl</a:t>
            </a:r>
            <a:endParaRPr lang="es-ES" sz="3200" spc="-30" dirty="0">
              <a:solidFill>
                <a:schemeClr val="bg1"/>
              </a:solidFill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0844FE36-29E1-437F-5F30-EAB330ABD7BE}"/>
              </a:ext>
            </a:extLst>
          </p:cNvPr>
          <p:cNvSpPr txBox="1"/>
          <p:nvPr/>
        </p:nvSpPr>
        <p:spPr>
          <a:xfrm>
            <a:off x="1143000" y="2273354"/>
            <a:ext cx="2666999" cy="319318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2895" indent="-285750">
              <a:lnSpc>
                <a:spcPct val="100000"/>
              </a:lnSpc>
              <a:spcBef>
                <a:spcPts val="100"/>
              </a:spcBef>
              <a:buFont typeface="Wingdings" pitchFamily="2" charset="2"/>
              <a:buChar char="Ø"/>
            </a:pPr>
            <a:r>
              <a:rPr lang="es-CL" sz="1600" b="1" spc="60" dirty="0">
                <a:solidFill>
                  <a:schemeClr val="bg1"/>
                </a:solidFill>
                <a:latin typeface="gobCL" pitchFamily="2" charset="77"/>
                <a:cs typeface="Calibri"/>
              </a:rPr>
              <a:t>REQUISITOS</a:t>
            </a:r>
            <a:endParaRPr lang="es-CL" sz="1600" dirty="0">
              <a:solidFill>
                <a:schemeClr val="bg1"/>
              </a:solidFill>
              <a:latin typeface="gobCL" pitchFamily="2" charset="77"/>
              <a:cs typeface="Calibri"/>
            </a:endParaRPr>
          </a:p>
          <a:p>
            <a:pPr marL="298450" marR="327660" indent="-285750">
              <a:lnSpc>
                <a:spcPct val="100000"/>
              </a:lnSpc>
              <a:spcBef>
                <a:spcPts val="1440"/>
              </a:spcBef>
              <a:buFont typeface="Wingdings" pitchFamily="2" charset="2"/>
              <a:buChar char="Ø"/>
            </a:pPr>
            <a:r>
              <a:rPr lang="es-CL" sz="1600" spc="-10" dirty="0">
                <a:solidFill>
                  <a:schemeClr val="bg1"/>
                </a:solidFill>
                <a:latin typeface="gobCL" pitchFamily="2" charset="77"/>
                <a:cs typeface="Calibri"/>
              </a:rPr>
              <a:t>PASOS </a:t>
            </a:r>
            <a:r>
              <a:rPr lang="es-CL" sz="1600" spc="-15" dirty="0">
                <a:solidFill>
                  <a:schemeClr val="bg1"/>
                </a:solidFill>
                <a:latin typeface="gobCL" pitchFamily="2" charset="77"/>
                <a:cs typeface="Calibri"/>
              </a:rPr>
              <a:t>PARA</a:t>
            </a:r>
            <a:r>
              <a:rPr lang="es-CL" sz="1600" spc="-70" dirty="0">
                <a:solidFill>
                  <a:schemeClr val="bg1"/>
                </a:solidFill>
                <a:latin typeface="gobCL" pitchFamily="2" charset="77"/>
                <a:cs typeface="Calibri"/>
              </a:rPr>
              <a:t> </a:t>
            </a:r>
            <a:r>
              <a:rPr lang="es-CL" sz="1600" spc="-10" dirty="0">
                <a:solidFill>
                  <a:schemeClr val="bg1"/>
                </a:solidFill>
                <a:latin typeface="gobCL" pitchFamily="2" charset="77"/>
                <a:cs typeface="Calibri"/>
              </a:rPr>
              <a:t>OPTAR  </a:t>
            </a:r>
            <a:r>
              <a:rPr lang="es-CL" sz="1600" dirty="0">
                <a:solidFill>
                  <a:schemeClr val="bg1"/>
                </a:solidFill>
                <a:latin typeface="gobCL" pitchFamily="2" charset="77"/>
                <a:cs typeface="Calibri"/>
              </a:rPr>
              <a:t>AL</a:t>
            </a:r>
            <a:r>
              <a:rPr lang="es-CL" sz="1600" spc="-15" dirty="0">
                <a:solidFill>
                  <a:schemeClr val="bg1"/>
                </a:solidFill>
                <a:latin typeface="gobCL" pitchFamily="2" charset="77"/>
                <a:cs typeface="Calibri"/>
              </a:rPr>
              <a:t> </a:t>
            </a:r>
            <a:r>
              <a:rPr lang="es-CL" sz="1600" spc="-10" dirty="0">
                <a:solidFill>
                  <a:schemeClr val="bg1"/>
                </a:solidFill>
                <a:latin typeface="gobCL" pitchFamily="2" charset="77"/>
                <a:cs typeface="Calibri"/>
              </a:rPr>
              <a:t>BENEFICIO</a:t>
            </a:r>
            <a:endParaRPr lang="es-CL" sz="1600" dirty="0">
              <a:solidFill>
                <a:schemeClr val="bg1"/>
              </a:solidFill>
              <a:latin typeface="gobCL" pitchFamily="2" charset="77"/>
              <a:cs typeface="Calibri"/>
            </a:endParaRPr>
          </a:p>
          <a:p>
            <a:pPr marL="302895" indent="-285750">
              <a:lnSpc>
                <a:spcPct val="100000"/>
              </a:lnSpc>
              <a:spcBef>
                <a:spcPts val="1440"/>
              </a:spcBef>
              <a:buFont typeface="Wingdings" pitchFamily="2" charset="2"/>
              <a:buChar char="Ø"/>
            </a:pPr>
            <a:r>
              <a:rPr lang="es-CL" sz="1600" b="1" spc="55" dirty="0">
                <a:solidFill>
                  <a:schemeClr val="bg1"/>
                </a:solidFill>
                <a:latin typeface="gobCL" pitchFamily="2" charset="77"/>
                <a:cs typeface="Calibri"/>
              </a:rPr>
              <a:t>UNIVERSIDADES</a:t>
            </a:r>
            <a:r>
              <a:rPr lang="es-CL" sz="1600" dirty="0">
                <a:solidFill>
                  <a:schemeClr val="bg1"/>
                </a:solidFill>
                <a:latin typeface="gobCL" pitchFamily="2" charset="77"/>
                <a:cs typeface="Calibri"/>
              </a:rPr>
              <a:t> </a:t>
            </a:r>
            <a:r>
              <a:rPr lang="es-CL" sz="1600" b="1" spc="50" dirty="0">
                <a:solidFill>
                  <a:schemeClr val="bg1"/>
                </a:solidFill>
                <a:latin typeface="gobCL" pitchFamily="2" charset="77"/>
                <a:cs typeface="Calibri"/>
              </a:rPr>
              <a:t>ADSCRITAS</a:t>
            </a:r>
            <a:endParaRPr lang="es-CL" sz="1600" dirty="0">
              <a:solidFill>
                <a:schemeClr val="bg1"/>
              </a:solidFill>
              <a:latin typeface="gobCL" pitchFamily="2" charset="77"/>
              <a:cs typeface="Calibri"/>
            </a:endParaRPr>
          </a:p>
          <a:p>
            <a:pPr marL="298450" marR="883285" indent="-285750">
              <a:lnSpc>
                <a:spcPct val="100000"/>
              </a:lnSpc>
              <a:spcBef>
                <a:spcPts val="1440"/>
              </a:spcBef>
              <a:buFont typeface="Wingdings" pitchFamily="2" charset="2"/>
              <a:buChar char="Ø"/>
            </a:pPr>
            <a:r>
              <a:rPr lang="es-CL" sz="1600" spc="-10" dirty="0">
                <a:solidFill>
                  <a:schemeClr val="bg1"/>
                </a:solidFill>
                <a:latin typeface="gobCL" pitchFamily="2" charset="77"/>
                <a:cs typeface="Calibri"/>
              </a:rPr>
              <a:t>PREGUNTAS  </a:t>
            </a:r>
            <a:r>
              <a:rPr lang="es-CL" sz="1600" spc="-5" dirty="0">
                <a:solidFill>
                  <a:schemeClr val="bg1"/>
                </a:solidFill>
                <a:latin typeface="gobCL" pitchFamily="2" charset="77"/>
                <a:cs typeface="Calibri"/>
              </a:rPr>
              <a:t>F</a:t>
            </a:r>
            <a:r>
              <a:rPr lang="es-CL" sz="1600" spc="-25" dirty="0">
                <a:solidFill>
                  <a:schemeClr val="bg1"/>
                </a:solidFill>
                <a:latin typeface="gobCL" pitchFamily="2" charset="77"/>
                <a:cs typeface="Calibri"/>
              </a:rPr>
              <a:t>R</a:t>
            </a:r>
            <a:r>
              <a:rPr lang="es-CL" sz="1600" dirty="0">
                <a:solidFill>
                  <a:schemeClr val="bg1"/>
                </a:solidFill>
                <a:latin typeface="gobCL" pitchFamily="2" charset="77"/>
                <a:cs typeface="Calibri"/>
              </a:rPr>
              <a:t>ECUE</a:t>
            </a:r>
            <a:r>
              <a:rPr lang="es-CL" sz="1600" spc="-20" dirty="0">
                <a:solidFill>
                  <a:schemeClr val="bg1"/>
                </a:solidFill>
                <a:latin typeface="gobCL" pitchFamily="2" charset="77"/>
                <a:cs typeface="Calibri"/>
              </a:rPr>
              <a:t>NT</a:t>
            </a:r>
            <a:r>
              <a:rPr lang="es-CL" sz="1600" dirty="0">
                <a:solidFill>
                  <a:schemeClr val="bg1"/>
                </a:solidFill>
                <a:latin typeface="gobCL" pitchFamily="2" charset="77"/>
                <a:cs typeface="Calibri"/>
              </a:rPr>
              <a:t>ES</a:t>
            </a:r>
          </a:p>
          <a:p>
            <a:pPr marL="302895" indent="-285750">
              <a:lnSpc>
                <a:spcPct val="100000"/>
              </a:lnSpc>
              <a:spcBef>
                <a:spcPts val="1440"/>
              </a:spcBef>
              <a:buFont typeface="Wingdings" pitchFamily="2" charset="2"/>
              <a:buChar char="Ø"/>
            </a:pPr>
            <a:r>
              <a:rPr lang="es-CL" sz="1600" b="1" spc="65" dirty="0">
                <a:solidFill>
                  <a:schemeClr val="bg1"/>
                </a:solidFill>
                <a:latin typeface="gobCL" pitchFamily="2" charset="77"/>
                <a:cs typeface="Calibri"/>
              </a:rPr>
              <a:t>NOTICIAS</a:t>
            </a:r>
            <a:endParaRPr lang="es-CL" sz="1600" dirty="0">
              <a:solidFill>
                <a:schemeClr val="bg1"/>
              </a:solidFill>
              <a:latin typeface="gobCL" pitchFamily="2" charset="77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lang="es-CL" sz="1600" dirty="0">
              <a:solidFill>
                <a:schemeClr val="bg1"/>
              </a:solidFill>
              <a:latin typeface="gobCL" pitchFamily="2" charset="77"/>
              <a:cs typeface="Times New Roman"/>
            </a:endParaRPr>
          </a:p>
          <a:p>
            <a:pPr marL="298450" indent="-285750">
              <a:lnSpc>
                <a:spcPct val="100000"/>
              </a:lnSpc>
              <a:buFont typeface="Wingdings" pitchFamily="2" charset="2"/>
              <a:buChar char="Ø"/>
            </a:pPr>
            <a:r>
              <a:rPr lang="es-CL" sz="1600" spc="-5" dirty="0">
                <a:solidFill>
                  <a:schemeClr val="bg1"/>
                </a:solidFill>
                <a:latin typeface="gobCL" pitchFamily="2" charset="77"/>
                <a:cs typeface="Calibri"/>
              </a:rPr>
              <a:t>AGENDA DE</a:t>
            </a:r>
            <a:r>
              <a:rPr lang="es-CL" sz="1600" spc="-60" dirty="0">
                <a:solidFill>
                  <a:schemeClr val="bg1"/>
                </a:solidFill>
                <a:latin typeface="gobCL" pitchFamily="2" charset="77"/>
                <a:cs typeface="Calibri"/>
              </a:rPr>
              <a:t> </a:t>
            </a:r>
            <a:r>
              <a:rPr lang="es-CL" sz="1600" spc="-10" dirty="0">
                <a:solidFill>
                  <a:schemeClr val="bg1"/>
                </a:solidFill>
                <a:latin typeface="gobCL" pitchFamily="2" charset="77"/>
                <a:cs typeface="Calibri"/>
              </a:rPr>
              <a:t>PROCESOS</a:t>
            </a:r>
            <a:endParaRPr lang="es-CL" sz="1600" dirty="0">
              <a:solidFill>
                <a:schemeClr val="bg1"/>
              </a:solidFill>
              <a:latin typeface="gobCL" pitchFamily="2" charset="77"/>
              <a:cs typeface="Calibri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37E2FA5-2390-DB0E-14BD-89D1A9D1185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9" r="-69"/>
          <a:stretch/>
        </p:blipFill>
        <p:spPr>
          <a:xfrm>
            <a:off x="4038600" y="2273354"/>
            <a:ext cx="4114801" cy="836323"/>
          </a:xfrm>
          <a:prstGeom prst="rect">
            <a:avLst/>
          </a:prstGeom>
        </p:spPr>
      </p:pic>
      <p:sp>
        <p:nvSpPr>
          <p:cNvPr id="5" name="Elipse 4">
            <a:extLst>
              <a:ext uri="{FF2B5EF4-FFF2-40B4-BE49-F238E27FC236}">
                <a16:creationId xmlns:a16="http://schemas.microsoft.com/office/drawing/2014/main" id="{1AE5BDCC-9B7E-D4CD-EF7B-BAFBA9244A32}"/>
              </a:ext>
            </a:extLst>
          </p:cNvPr>
          <p:cNvSpPr/>
          <p:nvPr/>
        </p:nvSpPr>
        <p:spPr>
          <a:xfrm>
            <a:off x="5257800" y="2819400"/>
            <a:ext cx="457200" cy="22860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4D0D2EB0-6AC6-64AF-62EB-F4A63592409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38600" y="3352800"/>
            <a:ext cx="4114799" cy="2276644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B01CC926-4CF3-238B-F5EE-E14600454FB0}"/>
              </a:ext>
            </a:extLst>
          </p:cNvPr>
          <p:cNvSpPr/>
          <p:nvPr/>
        </p:nvSpPr>
        <p:spPr>
          <a:xfrm>
            <a:off x="3962400" y="3293445"/>
            <a:ext cx="4267201" cy="2423876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0E750F48-A50F-A08A-8D9A-E62E3A9722D2}"/>
              </a:ext>
            </a:extLst>
          </p:cNvPr>
          <p:cNvCxnSpPr>
            <a:cxnSpLocks/>
            <a:stCxn id="5" idx="4"/>
          </p:cNvCxnSpPr>
          <p:nvPr/>
        </p:nvCxnSpPr>
        <p:spPr>
          <a:xfrm>
            <a:off x="5486400" y="3048000"/>
            <a:ext cx="0" cy="245445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7806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7F1181E1-403A-F465-8B54-408D211C1D02}"/>
              </a:ext>
            </a:extLst>
          </p:cNvPr>
          <p:cNvSpPr txBox="1">
            <a:spLocks/>
          </p:cNvSpPr>
          <p:nvPr/>
        </p:nvSpPr>
        <p:spPr>
          <a:xfrm>
            <a:off x="662299" y="1154113"/>
            <a:ext cx="4895850" cy="382156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CL" sz="2400" spc="-30" dirty="0" err="1">
                <a:solidFill>
                  <a:schemeClr val="bg1"/>
                </a:solidFill>
                <a:latin typeface="gobCL" pitchFamily="2" charset="77"/>
              </a:rPr>
              <a:t>www.beneficiosestudiantiles.cl</a:t>
            </a:r>
            <a:endParaRPr lang="es-CL" sz="2400" spc="-30" dirty="0">
              <a:solidFill>
                <a:schemeClr val="bg1"/>
              </a:solidFill>
              <a:latin typeface="gobCL" pitchFamily="2" charset="77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CFFE8175-4191-313D-A024-9784697432E4}"/>
              </a:ext>
            </a:extLst>
          </p:cNvPr>
          <p:cNvSpPr txBox="1"/>
          <p:nvPr/>
        </p:nvSpPr>
        <p:spPr>
          <a:xfrm>
            <a:off x="662299" y="1982149"/>
            <a:ext cx="3833501" cy="319318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2895" indent="-285750">
              <a:lnSpc>
                <a:spcPct val="100000"/>
              </a:lnSpc>
              <a:spcBef>
                <a:spcPts val="100"/>
              </a:spcBef>
              <a:buFont typeface="Wingdings" pitchFamily="2" charset="2"/>
              <a:buChar char="Ø"/>
            </a:pPr>
            <a:r>
              <a:rPr lang="es-CL" sz="1600" spc="50" dirty="0">
                <a:solidFill>
                  <a:schemeClr val="bg1"/>
                </a:solidFill>
                <a:latin typeface="gobCL" pitchFamily="2" charset="77"/>
                <a:cs typeface="Calibri"/>
              </a:rPr>
              <a:t>REQUISITOS </a:t>
            </a:r>
            <a:r>
              <a:rPr lang="es-CL" sz="1600" spc="30" dirty="0">
                <a:solidFill>
                  <a:schemeClr val="bg1"/>
                </a:solidFill>
                <a:latin typeface="gobCL" pitchFamily="2" charset="77"/>
                <a:cs typeface="Calibri"/>
              </a:rPr>
              <a:t>DE </a:t>
            </a:r>
            <a:r>
              <a:rPr lang="es-CL" sz="1600" spc="45" dirty="0">
                <a:solidFill>
                  <a:schemeClr val="bg1"/>
                </a:solidFill>
                <a:latin typeface="gobCL" pitchFamily="2" charset="77"/>
                <a:cs typeface="Calibri"/>
              </a:rPr>
              <a:t>BECAS </a:t>
            </a:r>
            <a:r>
              <a:rPr lang="es-CL" sz="1600" dirty="0">
                <a:solidFill>
                  <a:schemeClr val="bg1"/>
                </a:solidFill>
                <a:latin typeface="gobCL" pitchFamily="2" charset="77"/>
                <a:cs typeface="Calibri"/>
              </a:rPr>
              <a:t>Y</a:t>
            </a:r>
            <a:r>
              <a:rPr lang="es-CL" sz="1600" spc="114" dirty="0">
                <a:solidFill>
                  <a:schemeClr val="bg1"/>
                </a:solidFill>
                <a:latin typeface="gobCL" pitchFamily="2" charset="77"/>
                <a:cs typeface="Calibri"/>
              </a:rPr>
              <a:t> </a:t>
            </a:r>
            <a:r>
              <a:rPr lang="es-CL" sz="1600" spc="60" dirty="0">
                <a:solidFill>
                  <a:schemeClr val="bg1"/>
                </a:solidFill>
                <a:latin typeface="gobCL" pitchFamily="2" charset="77"/>
                <a:cs typeface="Calibri"/>
              </a:rPr>
              <a:t>FSCU</a:t>
            </a:r>
            <a:endParaRPr lang="es-CL" sz="1600" dirty="0">
              <a:solidFill>
                <a:schemeClr val="bg1"/>
              </a:solidFill>
              <a:latin typeface="gobCL" pitchFamily="2" charset="77"/>
              <a:cs typeface="Calibri"/>
            </a:endParaRPr>
          </a:p>
          <a:p>
            <a:pPr marL="298450" indent="-285750">
              <a:lnSpc>
                <a:spcPct val="100000"/>
              </a:lnSpc>
              <a:spcBef>
                <a:spcPts val="1440"/>
              </a:spcBef>
              <a:buFont typeface="Wingdings" pitchFamily="2" charset="2"/>
              <a:buChar char="Ø"/>
            </a:pPr>
            <a:r>
              <a:rPr lang="es-CL" sz="1600" spc="-10" dirty="0">
                <a:solidFill>
                  <a:schemeClr val="bg1"/>
                </a:solidFill>
                <a:latin typeface="gobCL" pitchFamily="2" charset="77"/>
                <a:cs typeface="Calibri"/>
              </a:rPr>
              <a:t>PASOS </a:t>
            </a:r>
            <a:r>
              <a:rPr lang="es-CL" sz="1600" spc="-15" dirty="0">
                <a:solidFill>
                  <a:schemeClr val="bg1"/>
                </a:solidFill>
                <a:latin typeface="gobCL" pitchFamily="2" charset="77"/>
                <a:cs typeface="Calibri"/>
              </a:rPr>
              <a:t>PARA </a:t>
            </a:r>
            <a:r>
              <a:rPr lang="es-CL" sz="1600" spc="-10" dirty="0">
                <a:solidFill>
                  <a:schemeClr val="bg1"/>
                </a:solidFill>
                <a:latin typeface="gobCL" pitchFamily="2" charset="77"/>
                <a:cs typeface="Calibri"/>
              </a:rPr>
              <a:t>OPTAR </a:t>
            </a:r>
            <a:r>
              <a:rPr lang="es-CL" sz="1600" dirty="0">
                <a:solidFill>
                  <a:schemeClr val="bg1"/>
                </a:solidFill>
                <a:latin typeface="gobCL" pitchFamily="2" charset="77"/>
                <a:cs typeface="Calibri"/>
              </a:rPr>
              <a:t>A </a:t>
            </a:r>
            <a:r>
              <a:rPr lang="es-CL" sz="1600" spc="-5" dirty="0">
                <a:solidFill>
                  <a:schemeClr val="bg1"/>
                </a:solidFill>
                <a:latin typeface="gobCL" pitchFamily="2" charset="77"/>
                <a:cs typeface="Calibri"/>
              </a:rPr>
              <a:t>LOS</a:t>
            </a:r>
            <a:r>
              <a:rPr lang="es-CL" sz="1600" spc="-30" dirty="0">
                <a:solidFill>
                  <a:schemeClr val="bg1"/>
                </a:solidFill>
                <a:latin typeface="gobCL" pitchFamily="2" charset="77"/>
                <a:cs typeface="Calibri"/>
              </a:rPr>
              <a:t> </a:t>
            </a:r>
            <a:r>
              <a:rPr lang="es-CL" sz="1600" spc="-10" dirty="0">
                <a:solidFill>
                  <a:schemeClr val="bg1"/>
                </a:solidFill>
                <a:latin typeface="gobCL" pitchFamily="2" charset="77"/>
                <a:cs typeface="Calibri"/>
              </a:rPr>
              <a:t>BENEFICIOS</a:t>
            </a:r>
            <a:endParaRPr lang="es-CL" sz="1600" dirty="0">
              <a:solidFill>
                <a:schemeClr val="bg1"/>
              </a:solidFill>
              <a:latin typeface="gobCL" pitchFamily="2" charset="77"/>
              <a:cs typeface="Calibri"/>
            </a:endParaRPr>
          </a:p>
          <a:p>
            <a:pPr marL="302895" indent="-285750">
              <a:lnSpc>
                <a:spcPct val="100000"/>
              </a:lnSpc>
              <a:spcBef>
                <a:spcPts val="1440"/>
              </a:spcBef>
              <a:buFont typeface="Wingdings" pitchFamily="2" charset="2"/>
              <a:buChar char="Ø"/>
            </a:pPr>
            <a:r>
              <a:rPr lang="es-CL" sz="1600" spc="50" dirty="0">
                <a:solidFill>
                  <a:schemeClr val="bg1"/>
                </a:solidFill>
                <a:latin typeface="gobCL" pitchFamily="2" charset="77"/>
                <a:cs typeface="Calibri"/>
              </a:rPr>
              <a:t>REQUISITOS </a:t>
            </a:r>
            <a:r>
              <a:rPr lang="es-CL" sz="1600" spc="20" dirty="0">
                <a:solidFill>
                  <a:schemeClr val="bg1"/>
                </a:solidFill>
                <a:latin typeface="gobCL" pitchFamily="2" charset="77"/>
                <a:cs typeface="Calibri"/>
              </a:rPr>
              <a:t>PARA</a:t>
            </a:r>
            <a:r>
              <a:rPr lang="es-CL" sz="1600" spc="75" dirty="0">
                <a:solidFill>
                  <a:schemeClr val="bg1"/>
                </a:solidFill>
                <a:latin typeface="gobCL" pitchFamily="2" charset="77"/>
                <a:cs typeface="Calibri"/>
              </a:rPr>
              <a:t> </a:t>
            </a:r>
            <a:r>
              <a:rPr lang="es-CL" sz="1600" spc="50" dirty="0">
                <a:solidFill>
                  <a:schemeClr val="bg1"/>
                </a:solidFill>
                <a:latin typeface="gobCL" pitchFamily="2" charset="77"/>
                <a:cs typeface="Calibri"/>
              </a:rPr>
              <a:t>RENOVAR</a:t>
            </a:r>
            <a:r>
              <a:rPr lang="es-CL" sz="1600" dirty="0">
                <a:solidFill>
                  <a:schemeClr val="bg1"/>
                </a:solidFill>
                <a:latin typeface="gobCL" pitchFamily="2" charset="77"/>
                <a:cs typeface="Calibri"/>
              </a:rPr>
              <a:t> </a:t>
            </a:r>
            <a:r>
              <a:rPr lang="es-CL" sz="1600" spc="70" dirty="0">
                <a:solidFill>
                  <a:schemeClr val="bg1"/>
                </a:solidFill>
                <a:latin typeface="gobCL" pitchFamily="2" charset="77"/>
                <a:cs typeface="Calibri"/>
              </a:rPr>
              <a:t>BENEFICIOS</a:t>
            </a:r>
            <a:endParaRPr lang="es-CL" sz="1600" dirty="0">
              <a:solidFill>
                <a:schemeClr val="bg1"/>
              </a:solidFill>
              <a:latin typeface="gobCL" pitchFamily="2" charset="77"/>
              <a:cs typeface="Calibri"/>
            </a:endParaRPr>
          </a:p>
          <a:p>
            <a:pPr marL="298450" indent="-285750">
              <a:lnSpc>
                <a:spcPct val="100000"/>
              </a:lnSpc>
              <a:spcBef>
                <a:spcPts val="1440"/>
              </a:spcBef>
              <a:buFont typeface="Wingdings" pitchFamily="2" charset="2"/>
              <a:buChar char="Ø"/>
            </a:pPr>
            <a:r>
              <a:rPr lang="es-CL" sz="1600" spc="-10" dirty="0">
                <a:solidFill>
                  <a:schemeClr val="bg1"/>
                </a:solidFill>
                <a:latin typeface="gobCL" pitchFamily="2" charset="77"/>
                <a:cs typeface="Calibri"/>
              </a:rPr>
              <a:t>INSTITUCIONES </a:t>
            </a:r>
            <a:r>
              <a:rPr lang="es-CL" sz="1600" dirty="0">
                <a:solidFill>
                  <a:schemeClr val="bg1"/>
                </a:solidFill>
                <a:latin typeface="gobCL" pitchFamily="2" charset="77"/>
                <a:cs typeface="Calibri"/>
              </a:rPr>
              <a:t>Y </a:t>
            </a:r>
            <a:r>
              <a:rPr lang="es-CL" sz="1600" spc="-5" dirty="0">
                <a:solidFill>
                  <a:schemeClr val="bg1"/>
                </a:solidFill>
                <a:latin typeface="gobCL" pitchFamily="2" charset="77"/>
                <a:cs typeface="Calibri"/>
              </a:rPr>
              <a:t>ARANCELES DE </a:t>
            </a:r>
            <a:r>
              <a:rPr lang="es-CL" sz="1600" spc="-15" dirty="0">
                <a:solidFill>
                  <a:schemeClr val="bg1"/>
                </a:solidFill>
                <a:latin typeface="gobCL" pitchFamily="2" charset="77"/>
                <a:cs typeface="Calibri"/>
              </a:rPr>
              <a:t>REFERENCIA</a:t>
            </a:r>
          </a:p>
          <a:p>
            <a:pPr marL="302895" indent="-285750">
              <a:lnSpc>
                <a:spcPct val="100000"/>
              </a:lnSpc>
              <a:spcBef>
                <a:spcPts val="1440"/>
              </a:spcBef>
              <a:buFont typeface="Wingdings" pitchFamily="2" charset="2"/>
              <a:buChar char="Ø"/>
            </a:pPr>
            <a:r>
              <a:rPr lang="es-CL" sz="1600" spc="65" dirty="0">
                <a:solidFill>
                  <a:schemeClr val="bg1"/>
                </a:solidFill>
                <a:latin typeface="gobCL" pitchFamily="2" charset="77"/>
                <a:cs typeface="Calibri"/>
              </a:rPr>
              <a:t>FECHAS IMPORTANTES DEL PROCESO </a:t>
            </a:r>
            <a:r>
              <a:rPr lang="es-CL" sz="1600" spc="-5" dirty="0">
                <a:solidFill>
                  <a:schemeClr val="bg1"/>
                </a:solidFill>
                <a:latin typeface="gobCL" pitchFamily="2" charset="77"/>
                <a:cs typeface="Calibri"/>
              </a:rPr>
              <a:t>AGENDA DE </a:t>
            </a:r>
            <a:r>
              <a:rPr lang="es-CL" sz="1600" spc="-10" dirty="0">
                <a:solidFill>
                  <a:schemeClr val="bg1"/>
                </a:solidFill>
                <a:latin typeface="gobCL" pitchFamily="2" charset="77"/>
                <a:cs typeface="Calibri"/>
              </a:rPr>
              <a:t>PROCESOS</a:t>
            </a:r>
          </a:p>
          <a:p>
            <a:pPr marL="355600" indent="-342900">
              <a:lnSpc>
                <a:spcPct val="100000"/>
              </a:lnSpc>
              <a:buFont typeface="Wingdings" pitchFamily="2" charset="2"/>
              <a:buChar char="Ø"/>
            </a:pPr>
            <a:endParaRPr lang="es-CL" sz="1600" dirty="0">
              <a:solidFill>
                <a:schemeClr val="bg1"/>
              </a:solidFill>
              <a:latin typeface="gobCL" pitchFamily="2" charset="77"/>
              <a:cs typeface="Times New Roman"/>
            </a:endParaRPr>
          </a:p>
          <a:p>
            <a:pPr marL="302895" indent="-285750">
              <a:lnSpc>
                <a:spcPct val="100000"/>
              </a:lnSpc>
              <a:buFont typeface="Wingdings" pitchFamily="2" charset="2"/>
              <a:buChar char="Ø"/>
            </a:pPr>
            <a:r>
              <a:rPr lang="es-CL" sz="1600" spc="40" dirty="0">
                <a:solidFill>
                  <a:schemeClr val="bg1"/>
                </a:solidFill>
                <a:latin typeface="gobCL" pitchFamily="2" charset="77"/>
                <a:cs typeface="Calibri"/>
              </a:rPr>
              <a:t>AGENDA </a:t>
            </a:r>
            <a:r>
              <a:rPr lang="es-CL" sz="1600" spc="30" dirty="0">
                <a:solidFill>
                  <a:schemeClr val="bg1"/>
                </a:solidFill>
                <a:latin typeface="gobCL" pitchFamily="2" charset="77"/>
                <a:cs typeface="Calibri"/>
              </a:rPr>
              <a:t>DE</a:t>
            </a:r>
            <a:r>
              <a:rPr lang="es-CL" sz="1600" spc="85" dirty="0">
                <a:solidFill>
                  <a:schemeClr val="bg1"/>
                </a:solidFill>
                <a:latin typeface="gobCL" pitchFamily="2" charset="77"/>
                <a:cs typeface="Calibri"/>
              </a:rPr>
              <a:t> </a:t>
            </a:r>
            <a:r>
              <a:rPr lang="es-CL" sz="1600" spc="55" dirty="0">
                <a:solidFill>
                  <a:schemeClr val="bg1"/>
                </a:solidFill>
                <a:latin typeface="gobCL" pitchFamily="2" charset="77"/>
                <a:cs typeface="Calibri"/>
              </a:rPr>
              <a:t>ACTIVIDADES</a:t>
            </a:r>
            <a:r>
              <a:rPr lang="es-CL" sz="1600" dirty="0">
                <a:solidFill>
                  <a:schemeClr val="bg1"/>
                </a:solidFill>
                <a:latin typeface="gobCL" pitchFamily="2" charset="77"/>
                <a:cs typeface="Calibri"/>
              </a:rPr>
              <a:t> </a:t>
            </a:r>
            <a:r>
              <a:rPr lang="es-CL" sz="1600" spc="70" dirty="0">
                <a:solidFill>
                  <a:schemeClr val="bg1"/>
                </a:solidFill>
                <a:latin typeface="gobCL" pitchFamily="2" charset="77"/>
                <a:cs typeface="Calibri"/>
              </a:rPr>
              <a:t>ONLINE O EN TERRENO</a:t>
            </a:r>
            <a:endParaRPr lang="es-CL" sz="1600" dirty="0">
              <a:solidFill>
                <a:schemeClr val="bg1"/>
              </a:solidFill>
              <a:latin typeface="gobCL" pitchFamily="2" charset="77"/>
              <a:cs typeface="Calibri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566D70C-C39E-4B9A-23F4-D9C18DFA80C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948689" y="1982149"/>
            <a:ext cx="3156322" cy="2204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8145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444C11-44BE-6C21-6268-3A3A87F44B92}"/>
              </a:ext>
            </a:extLst>
          </p:cNvPr>
          <p:cNvSpPr txBox="1">
            <a:spLocks/>
          </p:cNvSpPr>
          <p:nvPr/>
        </p:nvSpPr>
        <p:spPr>
          <a:xfrm>
            <a:off x="1838325" y="1342134"/>
            <a:ext cx="5715000" cy="3693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2000" dirty="0" err="1">
                <a:solidFill>
                  <a:schemeClr val="bg1"/>
                </a:solidFill>
                <a:latin typeface="gobCL" pitchFamily="2" charset="77"/>
              </a:rPr>
              <a:t>Fanpage</a:t>
            </a:r>
            <a:r>
              <a:rPr lang="es-CL" sz="2000" dirty="0">
                <a:solidFill>
                  <a:schemeClr val="bg1"/>
                </a:solidFill>
                <a:latin typeface="gobCL" pitchFamily="2" charset="77"/>
              </a:rPr>
              <a:t> Subsecretaría de Educación Superior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176AF21B-4C9A-E6CE-F15B-F2351530F7B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944664" y="1886640"/>
            <a:ext cx="5054645" cy="3444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7835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D503F770-FEA1-F1BC-4C9D-5F43928BD3FB}"/>
              </a:ext>
            </a:extLst>
          </p:cNvPr>
          <p:cNvSpPr/>
          <p:nvPr/>
        </p:nvSpPr>
        <p:spPr>
          <a:xfrm>
            <a:off x="5021825" y="1006922"/>
            <a:ext cx="1797849" cy="7885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solidFill>
              <a:schemeClr val="bg1">
                <a:lumMod val="75000"/>
              </a:schemeClr>
            </a:solidFill>
          </a:ln>
        </p:spPr>
        <p:txBody>
          <a:bodyPr wrap="square" lIns="0" tIns="0" rIns="0" bIns="0" rtlCol="0"/>
          <a:lstStyle/>
          <a:p>
            <a:endParaRPr>
              <a:latin typeface="gobCL" pitchFamily="2" charset="77"/>
            </a:endParaRPr>
          </a:p>
        </p:txBody>
      </p:sp>
      <p:sp>
        <p:nvSpPr>
          <p:cNvPr id="3" name="object 16">
            <a:extLst>
              <a:ext uri="{FF2B5EF4-FFF2-40B4-BE49-F238E27FC236}">
                <a16:creationId xmlns:a16="http://schemas.microsoft.com/office/drawing/2014/main" id="{5F929C8C-743B-443D-634B-6F3CF16C2E0B}"/>
              </a:ext>
            </a:extLst>
          </p:cNvPr>
          <p:cNvSpPr/>
          <p:nvPr/>
        </p:nvSpPr>
        <p:spPr>
          <a:xfrm>
            <a:off x="1632962" y="3587831"/>
            <a:ext cx="1408996" cy="127380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txBody>
          <a:bodyPr wrap="square" lIns="0" tIns="0" rIns="0" bIns="0" rtlCol="0"/>
          <a:lstStyle/>
          <a:p>
            <a:endParaRPr>
              <a:latin typeface="gobCL" pitchFamily="2" charset="77"/>
            </a:endParaRPr>
          </a:p>
        </p:txBody>
      </p:sp>
      <p:sp>
        <p:nvSpPr>
          <p:cNvPr id="4" name="object 19">
            <a:extLst>
              <a:ext uri="{FF2B5EF4-FFF2-40B4-BE49-F238E27FC236}">
                <a16:creationId xmlns:a16="http://schemas.microsoft.com/office/drawing/2014/main" id="{40C47799-9149-F8A4-9AE0-17B468EB2B42}"/>
              </a:ext>
            </a:extLst>
          </p:cNvPr>
          <p:cNvSpPr txBox="1">
            <a:spLocks/>
          </p:cNvSpPr>
          <p:nvPr/>
        </p:nvSpPr>
        <p:spPr>
          <a:xfrm>
            <a:off x="390525" y="478457"/>
            <a:ext cx="892175" cy="659155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ES" sz="1800" spc="-2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s-ES" sz="2400" spc="-2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</a:t>
            </a:r>
            <a:r>
              <a:rPr lang="es-ES" sz="2400" spc="-55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s-ES" sz="2400" spc="-15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</a:t>
            </a:r>
            <a:endParaRPr lang="es-ES" sz="2400" spc="-15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3FA4B256-2447-70DC-4D90-393B7863D42A}"/>
              </a:ext>
            </a:extLst>
          </p:cNvPr>
          <p:cNvSpPr/>
          <p:nvPr/>
        </p:nvSpPr>
        <p:spPr>
          <a:xfrm>
            <a:off x="1558278" y="4831739"/>
            <a:ext cx="2868753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dirty="0">
                <a:solidFill>
                  <a:schemeClr val="bg1">
                    <a:lumMod val="85000"/>
                  </a:schemeClr>
                </a:solidFill>
                <a:latin typeface="gobCL" pitchFamily="2" charset="77"/>
              </a:rPr>
              <a:t>www.junaeb.cl</a:t>
            </a:r>
          </a:p>
          <a:p>
            <a:r>
              <a:rPr lang="es-CL" sz="1400" dirty="0">
                <a:solidFill>
                  <a:schemeClr val="bg1">
                    <a:lumMod val="85000"/>
                  </a:schemeClr>
                </a:solidFill>
                <a:latin typeface="gobCL" pitchFamily="2" charset="77"/>
              </a:rPr>
              <a:t>facebook.com/gobiernojunaeb</a:t>
            </a:r>
          </a:p>
          <a:p>
            <a:r>
              <a:rPr lang="es-CL" sz="1400" dirty="0">
                <a:solidFill>
                  <a:schemeClr val="bg1">
                    <a:lumMod val="85000"/>
                  </a:schemeClr>
                </a:solidFill>
                <a:latin typeface="gobCL" pitchFamily="2" charset="77"/>
              </a:rPr>
              <a:t>twitter.com/EquipoJUNAEB  </a:t>
            </a:r>
          </a:p>
          <a:p>
            <a:r>
              <a:rPr lang="es-CL" sz="1400" dirty="0">
                <a:solidFill>
                  <a:schemeClr val="bg1">
                    <a:lumMod val="85000"/>
                  </a:schemeClr>
                </a:solidFill>
                <a:latin typeface="gobCL" pitchFamily="2" charset="77"/>
              </a:rPr>
              <a:t>600 6600 400 </a:t>
            </a:r>
            <a:r>
              <a:rPr lang="es-CL" sz="1400" dirty="0" err="1">
                <a:solidFill>
                  <a:schemeClr val="bg1">
                    <a:lumMod val="85000"/>
                  </a:schemeClr>
                </a:solidFill>
                <a:latin typeface="gobCL" pitchFamily="2" charset="77"/>
              </a:rPr>
              <a:t>Requisitos,fechas</a:t>
            </a:r>
            <a:endParaRPr lang="es-CL" sz="1400" dirty="0">
              <a:solidFill>
                <a:schemeClr val="bg1">
                  <a:lumMod val="85000"/>
                </a:schemeClr>
              </a:solidFill>
              <a:latin typeface="gobCL" pitchFamily="2" charset="77"/>
            </a:endParaRPr>
          </a:p>
          <a:p>
            <a:r>
              <a:rPr lang="es-CL" sz="1400" dirty="0">
                <a:solidFill>
                  <a:schemeClr val="bg1">
                    <a:lumMod val="85000"/>
                  </a:schemeClr>
                </a:solidFill>
                <a:latin typeface="gobCL" pitchFamily="2" charset="77"/>
              </a:rPr>
              <a:t>y consultas de Junaeb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4151B834-3E94-25A1-E39A-630F2C393BCD}"/>
              </a:ext>
            </a:extLst>
          </p:cNvPr>
          <p:cNvSpPr/>
          <p:nvPr/>
        </p:nvSpPr>
        <p:spPr>
          <a:xfrm>
            <a:off x="1569228" y="2173005"/>
            <a:ext cx="3452597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dirty="0">
                <a:solidFill>
                  <a:schemeClr val="bg1">
                    <a:lumMod val="85000"/>
                  </a:schemeClr>
                </a:solidFill>
                <a:latin typeface="gobCL" pitchFamily="2" charset="77"/>
              </a:rPr>
              <a:t>www.ayudamineduc.cl </a:t>
            </a:r>
            <a:br>
              <a:rPr lang="es-CL" sz="1400" dirty="0">
                <a:solidFill>
                  <a:schemeClr val="bg1">
                    <a:lumMod val="85000"/>
                  </a:schemeClr>
                </a:solidFill>
                <a:latin typeface="gobCL" pitchFamily="2" charset="77"/>
              </a:rPr>
            </a:br>
            <a:r>
              <a:rPr lang="es-CL" sz="1400" dirty="0">
                <a:solidFill>
                  <a:schemeClr val="bg1">
                    <a:lumMod val="85000"/>
                  </a:schemeClr>
                </a:solidFill>
                <a:latin typeface="gobCL" pitchFamily="2" charset="77"/>
              </a:rPr>
              <a:t>Facebook.com/mineduc </a:t>
            </a:r>
          </a:p>
          <a:p>
            <a:r>
              <a:rPr lang="es-CL" sz="1400" dirty="0">
                <a:solidFill>
                  <a:schemeClr val="bg1">
                    <a:lumMod val="85000"/>
                  </a:schemeClr>
                </a:solidFill>
                <a:latin typeface="gobCL" pitchFamily="2" charset="77"/>
              </a:rPr>
              <a:t>twitter.com/Mineduc </a:t>
            </a:r>
          </a:p>
          <a:p>
            <a:r>
              <a:rPr lang="es-CL" sz="1400" dirty="0">
                <a:solidFill>
                  <a:schemeClr val="bg1">
                    <a:lumMod val="85000"/>
                  </a:schemeClr>
                </a:solidFill>
                <a:latin typeface="gobCL" pitchFamily="2" charset="77"/>
              </a:rPr>
              <a:t>youtube.com/mineducchile </a:t>
            </a:r>
          </a:p>
          <a:p>
            <a:r>
              <a:rPr lang="es-CL" sz="1400" dirty="0">
                <a:solidFill>
                  <a:schemeClr val="bg1">
                    <a:lumMod val="85000"/>
                  </a:schemeClr>
                </a:solidFill>
                <a:latin typeface="gobCL" pitchFamily="2" charset="77"/>
              </a:rPr>
              <a:t>600 600 2626 Consultas, reclamos, </a:t>
            </a:r>
          </a:p>
          <a:p>
            <a:r>
              <a:rPr lang="es-CL" sz="1400" dirty="0">
                <a:solidFill>
                  <a:schemeClr val="bg1">
                    <a:lumMod val="85000"/>
                  </a:schemeClr>
                </a:solidFill>
                <a:latin typeface="gobCL" pitchFamily="2" charset="77"/>
              </a:rPr>
              <a:t>denuncias y certificados gratuitos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E2B754A6-3E69-4749-4645-0E19C2EB3559}"/>
              </a:ext>
            </a:extLst>
          </p:cNvPr>
          <p:cNvSpPr/>
          <p:nvPr/>
        </p:nvSpPr>
        <p:spPr>
          <a:xfrm>
            <a:off x="4922888" y="1899954"/>
            <a:ext cx="2839987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dirty="0">
                <a:solidFill>
                  <a:schemeClr val="bg1">
                    <a:lumMod val="85000"/>
                  </a:schemeClr>
                </a:solidFill>
                <a:latin typeface="gobCL" pitchFamily="2" charset="77"/>
                <a:cs typeface="Arial" panose="020B0604020202020204" pitchFamily="34" charset="0"/>
              </a:rPr>
              <a:t>www.ingresa.cl </a:t>
            </a:r>
          </a:p>
          <a:p>
            <a:r>
              <a:rPr lang="es-CL" sz="1400" dirty="0">
                <a:solidFill>
                  <a:schemeClr val="bg1">
                    <a:lumMod val="85000"/>
                  </a:schemeClr>
                </a:solidFill>
                <a:latin typeface="gobCL" pitchFamily="2" charset="77"/>
                <a:cs typeface="Arial" panose="020B0604020202020204" pitchFamily="34" charset="0"/>
              </a:rPr>
              <a:t>facebook.com/comisioningresa</a:t>
            </a:r>
          </a:p>
          <a:p>
            <a:r>
              <a:rPr lang="es-CL" sz="1400" dirty="0">
                <a:solidFill>
                  <a:schemeClr val="bg1">
                    <a:lumMod val="85000"/>
                  </a:schemeClr>
                </a:solidFill>
                <a:latin typeface="gobCL" pitchFamily="2" charset="77"/>
                <a:cs typeface="Arial" panose="020B0604020202020204" pitchFamily="34" charset="0"/>
              </a:rPr>
              <a:t>600 901 1000</a:t>
            </a:r>
          </a:p>
          <a:p>
            <a:r>
              <a:rPr lang="es-CL" sz="1400" dirty="0">
                <a:solidFill>
                  <a:schemeClr val="bg1">
                    <a:lumMod val="85000"/>
                  </a:schemeClr>
                </a:solidFill>
                <a:latin typeface="gobCL" pitchFamily="2" charset="77"/>
                <a:cs typeface="Arial" panose="020B0604020202020204" pitchFamily="34" charset="0"/>
              </a:rPr>
              <a:t>Requisitos, fechas </a:t>
            </a:r>
          </a:p>
          <a:p>
            <a:r>
              <a:rPr lang="es-CL" sz="1400" dirty="0">
                <a:solidFill>
                  <a:schemeClr val="bg1">
                    <a:lumMod val="85000"/>
                  </a:schemeClr>
                </a:solidFill>
                <a:latin typeface="gobCL" pitchFamily="2" charset="77"/>
                <a:cs typeface="Arial" panose="020B0604020202020204" pitchFamily="34" charset="0"/>
              </a:rPr>
              <a:t>y consultas de CAE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FDE59A5B-8AD5-1042-5B10-9732577E5B1E}"/>
              </a:ext>
            </a:extLst>
          </p:cNvPr>
          <p:cNvSpPr/>
          <p:nvPr/>
        </p:nvSpPr>
        <p:spPr>
          <a:xfrm>
            <a:off x="4849690" y="4835588"/>
            <a:ext cx="297373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dirty="0">
                <a:solidFill>
                  <a:schemeClr val="bg1">
                    <a:lumMod val="85000"/>
                  </a:schemeClr>
                </a:solidFill>
                <a:latin typeface="gobCL" pitchFamily="2" charset="77"/>
              </a:rPr>
              <a:t>www.mifuturo.cl </a:t>
            </a:r>
          </a:p>
          <a:p>
            <a:r>
              <a:rPr lang="es-CL" sz="1400" dirty="0">
                <a:solidFill>
                  <a:schemeClr val="bg1">
                    <a:lumMod val="85000"/>
                  </a:schemeClr>
                </a:solidFill>
                <a:latin typeface="gobCL" pitchFamily="2" charset="77"/>
              </a:rPr>
              <a:t>facebook.com/mifuturocl</a:t>
            </a:r>
          </a:p>
          <a:p>
            <a:r>
              <a:rPr lang="es-CL" sz="1400" dirty="0">
                <a:solidFill>
                  <a:schemeClr val="bg1">
                    <a:lumMod val="85000"/>
                  </a:schemeClr>
                </a:solidFill>
                <a:latin typeface="gobCL" pitchFamily="2" charset="77"/>
              </a:rPr>
              <a:t>Buscador de carreras e IES </a:t>
            </a:r>
          </a:p>
          <a:p>
            <a:r>
              <a:rPr lang="es-CL" sz="1400" dirty="0">
                <a:solidFill>
                  <a:schemeClr val="bg1">
                    <a:lumMod val="85000"/>
                  </a:schemeClr>
                </a:solidFill>
                <a:latin typeface="gobCL" pitchFamily="2" charset="77"/>
              </a:rPr>
              <a:t>y cifras de ingreso y empleabilidad</a:t>
            </a:r>
          </a:p>
        </p:txBody>
      </p: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991700AA-ADC8-19E0-A49B-37807ADF36EC}"/>
              </a:ext>
            </a:extLst>
          </p:cNvPr>
          <p:cNvCxnSpPr>
            <a:cxnSpLocks/>
          </p:cNvCxnSpPr>
          <p:nvPr/>
        </p:nvCxnSpPr>
        <p:spPr>
          <a:xfrm>
            <a:off x="1632962" y="842985"/>
            <a:ext cx="612991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n 9">
            <a:extLst>
              <a:ext uri="{FF2B5EF4-FFF2-40B4-BE49-F238E27FC236}">
                <a16:creationId xmlns:a16="http://schemas.microsoft.com/office/drawing/2014/main" id="{0CA83AA3-242D-DE3B-5A1A-E4697EAF4C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2888" y="4009283"/>
            <a:ext cx="2458987" cy="445469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A137E96E-619E-2782-630C-754EE86F73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32962" y="974358"/>
            <a:ext cx="1813180" cy="1169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42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5B2FA472-1AF2-9E09-861F-8657758C999F}"/>
              </a:ext>
            </a:extLst>
          </p:cNvPr>
          <p:cNvSpPr txBox="1"/>
          <p:nvPr/>
        </p:nvSpPr>
        <p:spPr>
          <a:xfrm>
            <a:off x="1215122" y="1475049"/>
            <a:ext cx="30690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3600" b="1" dirty="0">
                <a:solidFill>
                  <a:srgbClr val="FFFCE3"/>
                </a:solidFill>
                <a:latin typeface="gobCL" pitchFamily="2" charset="77"/>
              </a:rPr>
              <a:t>¿Qué es FUAS?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4FC5C56B-F0DC-7520-6012-8419F43F1021}"/>
              </a:ext>
            </a:extLst>
          </p:cNvPr>
          <p:cNvSpPr txBox="1"/>
          <p:nvPr/>
        </p:nvSpPr>
        <p:spPr>
          <a:xfrm>
            <a:off x="1215122" y="2341245"/>
            <a:ext cx="668110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>
                <a:latin typeface="gobCL" pitchFamily="2" charset="77"/>
              </a:rPr>
              <a:t>El Formulario de Acreditación Socioeconómica FUAS es la manera</a:t>
            </a:r>
          </a:p>
          <a:p>
            <a:r>
              <a:rPr lang="es-CL" dirty="0">
                <a:latin typeface="gobCL" pitchFamily="2" charset="77"/>
              </a:rPr>
              <a:t>que tiene el Estado de recabar los datos que acrediten tu situación</a:t>
            </a:r>
          </a:p>
          <a:p>
            <a:r>
              <a:rPr lang="es-CL" dirty="0">
                <a:latin typeface="gobCL" pitchFamily="2" charset="77"/>
              </a:rPr>
              <a:t>Económica y así poder ayudarte a financiar tus estudios superiores.</a:t>
            </a:r>
          </a:p>
          <a:p>
            <a:endParaRPr lang="es-CL" dirty="0">
              <a:latin typeface="gobCL" pitchFamily="2" charset="77"/>
            </a:endParaRPr>
          </a:p>
          <a:p>
            <a:r>
              <a:rPr lang="es-CL" dirty="0">
                <a:latin typeface="gobCL" pitchFamily="2" charset="77"/>
              </a:rPr>
              <a:t>Si tus datos demuestran que perteneces al 60% de menores ingresos del país, tienes el derecho a beneficios como la Gratuidad en las instituciones adscritas y otros beneficios escalonados en otras instituciones.</a:t>
            </a:r>
          </a:p>
        </p:txBody>
      </p:sp>
    </p:spTree>
    <p:extLst>
      <p:ext uri="{BB962C8B-B14F-4D97-AF65-F5344CB8AC3E}">
        <p14:creationId xmlns:p14="http://schemas.microsoft.com/office/powerpoint/2010/main" val="12339586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00A9B667-9404-82C8-627D-19EF693919F9}"/>
              </a:ext>
            </a:extLst>
          </p:cNvPr>
          <p:cNvSpPr txBox="1"/>
          <p:nvPr/>
        </p:nvSpPr>
        <p:spPr>
          <a:xfrm>
            <a:off x="1814899" y="2721114"/>
            <a:ext cx="55142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4000" b="1" dirty="0">
                <a:solidFill>
                  <a:schemeClr val="bg1"/>
                </a:solidFill>
              </a:rPr>
              <a:t>Para acceder a Gratuidad</a:t>
            </a:r>
          </a:p>
        </p:txBody>
      </p:sp>
    </p:spTree>
    <p:extLst>
      <p:ext uri="{BB962C8B-B14F-4D97-AF65-F5344CB8AC3E}">
        <p14:creationId xmlns:p14="http://schemas.microsoft.com/office/powerpoint/2010/main" val="14164341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5A9BFD01-E464-0F38-DB8C-AA91E70695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1129890"/>
              </p:ext>
            </p:extLst>
          </p:nvPr>
        </p:nvGraphicFramePr>
        <p:xfrm>
          <a:off x="1127278" y="1505222"/>
          <a:ext cx="6889444" cy="3797074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537296">
                  <a:extLst>
                    <a:ext uri="{9D8B030D-6E8A-4147-A177-3AD203B41FA5}">
                      <a16:colId xmlns:a16="http://schemas.microsoft.com/office/drawing/2014/main" val="843760092"/>
                    </a:ext>
                  </a:extLst>
                </a:gridCol>
                <a:gridCol w="3408786">
                  <a:extLst>
                    <a:ext uri="{9D8B030D-6E8A-4147-A177-3AD203B41FA5}">
                      <a16:colId xmlns:a16="http://schemas.microsoft.com/office/drawing/2014/main" val="138757967"/>
                    </a:ext>
                  </a:extLst>
                </a:gridCol>
                <a:gridCol w="1943362">
                  <a:extLst>
                    <a:ext uri="{9D8B030D-6E8A-4147-A177-3AD203B41FA5}">
                      <a16:colId xmlns:a16="http://schemas.microsoft.com/office/drawing/2014/main" val="165082091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400" b="1" i="0" dirty="0">
                          <a:solidFill>
                            <a:schemeClr val="tx1"/>
                          </a:solidFill>
                          <a:effectLst/>
                          <a:latin typeface="gobCL" charset="0"/>
                          <a:ea typeface="gobCL" charset="0"/>
                          <a:cs typeface="gobCL" charset="0"/>
                        </a:rPr>
                        <a:t>Tipo de institución</a:t>
                      </a:r>
                    </a:p>
                  </a:txBody>
                  <a:tcPr marL="101160" marR="101160" marT="65160" marB="6516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C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400" b="1" i="0" dirty="0">
                          <a:solidFill>
                            <a:schemeClr val="tx1"/>
                          </a:solidFill>
                          <a:effectLst/>
                          <a:latin typeface="gobCL" charset="0"/>
                          <a:ea typeface="gobCL" charset="0"/>
                          <a:cs typeface="gobCL" charset="0"/>
                        </a:rPr>
                        <a:t>Beneficio</a:t>
                      </a:r>
                    </a:p>
                  </a:txBody>
                  <a:tcPr marL="101160" marR="101160" marT="65160" marB="6516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C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400" b="1" i="0" dirty="0">
                          <a:solidFill>
                            <a:schemeClr val="tx1"/>
                          </a:solidFill>
                          <a:effectLst/>
                          <a:latin typeface="gobCL" charset="0"/>
                          <a:ea typeface="gobCL" charset="0"/>
                          <a:cs typeface="gobCL" charset="0"/>
                        </a:rPr>
                        <a:t>% de vulnerabilidad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400" b="1" i="0" dirty="0">
                          <a:solidFill>
                            <a:schemeClr val="tx1"/>
                          </a:solidFill>
                          <a:effectLst/>
                          <a:latin typeface="gobCL" charset="0"/>
                          <a:ea typeface="gobCL" charset="0"/>
                          <a:cs typeface="gobCL" charset="0"/>
                        </a:rPr>
                        <a:t>a postular y acceder</a:t>
                      </a:r>
                    </a:p>
                  </a:txBody>
                  <a:tcPr marL="101160" marR="101160" marT="65160" marB="6516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C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1184529"/>
                  </a:ext>
                </a:extLst>
              </a:tr>
              <a:tr h="484356">
                <a:tc>
                  <a:txBody>
                    <a:bodyPr/>
                    <a:lstStyle/>
                    <a:p>
                      <a:pPr lvl="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400" b="0" i="0" dirty="0">
                          <a:solidFill>
                            <a:schemeClr val="tx1"/>
                          </a:solidFill>
                          <a:effectLst/>
                          <a:latin typeface="gobCL" charset="0"/>
                          <a:ea typeface="gobCL" charset="0"/>
                          <a:cs typeface="gobCL" charset="0"/>
                        </a:rPr>
                        <a:t>Adscritas a gratuidad</a:t>
                      </a:r>
                    </a:p>
                  </a:txBody>
                  <a:tcPr marL="252000" marR="101160" marT="65160" marB="6516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400" b="0" i="0" dirty="0">
                          <a:solidFill>
                            <a:schemeClr val="tx1"/>
                          </a:solidFill>
                          <a:effectLst/>
                          <a:latin typeface="gobCL" charset="0"/>
                          <a:ea typeface="gobCL" charset="0"/>
                          <a:cs typeface="gobCL" charset="0"/>
                        </a:rPr>
                        <a:t>Gratuidad: matrícula y arancel por la duración nominal de la carrera.</a:t>
                      </a:r>
                    </a:p>
                  </a:txBody>
                  <a:tcPr marL="101160" marR="101160" marT="65160" marB="6516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400" b="0" i="0">
                          <a:solidFill>
                            <a:schemeClr val="tx1"/>
                          </a:solidFill>
                          <a:effectLst/>
                          <a:latin typeface="gobCL" charset="0"/>
                          <a:ea typeface="gobCL" charset="0"/>
                          <a:cs typeface="gobCL" charset="0"/>
                        </a:rPr>
                        <a:t>60% menor ingreso del país</a:t>
                      </a:r>
                    </a:p>
                  </a:txBody>
                  <a:tcPr marL="101160" marR="101160" marT="65160" marB="6516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57925172"/>
                  </a:ext>
                </a:extLst>
              </a:tr>
              <a:tr h="484356">
                <a:tc>
                  <a:txBody>
                    <a:bodyPr/>
                    <a:lstStyle/>
                    <a:p>
                      <a:pPr lvl="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400" b="0" i="0" dirty="0">
                          <a:solidFill>
                            <a:schemeClr val="tx1"/>
                          </a:solidFill>
                          <a:effectLst/>
                          <a:latin typeface="gobCL" charset="0"/>
                          <a:ea typeface="gobCL" charset="0"/>
                          <a:cs typeface="gobCL" charset="0"/>
                        </a:rPr>
                        <a:t>Acreditadas</a:t>
                      </a:r>
                    </a:p>
                  </a:txBody>
                  <a:tcPr marL="252000" marR="101160" marT="65160" marB="6516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400" b="0" i="0" dirty="0">
                          <a:solidFill>
                            <a:schemeClr val="tx1"/>
                          </a:solidFill>
                          <a:effectLst/>
                          <a:latin typeface="gobCL" charset="0"/>
                          <a:ea typeface="gobCL" charset="0"/>
                          <a:cs typeface="gobCL" charset="0"/>
                        </a:rPr>
                        <a:t>Becas: de $500 mil a 100% del arancel de referencia por la duración formal de la carrera.</a:t>
                      </a:r>
                    </a:p>
                  </a:txBody>
                  <a:tcPr marL="101160" marR="101160" marT="65160" marB="6516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400" b="0" i="0" dirty="0">
                          <a:solidFill>
                            <a:schemeClr val="tx1"/>
                          </a:solidFill>
                          <a:effectLst/>
                          <a:latin typeface="gobCL" charset="0"/>
                          <a:ea typeface="gobCL" charset="0"/>
                          <a:cs typeface="gobCL" charset="0"/>
                        </a:rPr>
                        <a:t>60%, 70% y 80% menor ingreso del país. </a:t>
                      </a:r>
                    </a:p>
                  </a:txBody>
                  <a:tcPr marL="101160" marR="101160" marT="65160" marB="6516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28957849"/>
                  </a:ext>
                </a:extLst>
              </a:tr>
              <a:tr h="575832">
                <a:tc>
                  <a:txBody>
                    <a:bodyPr/>
                    <a:lstStyle/>
                    <a:p>
                      <a:pPr lvl="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400" b="0" i="0" dirty="0">
                          <a:solidFill>
                            <a:schemeClr val="tx1"/>
                          </a:solidFill>
                          <a:effectLst/>
                          <a:latin typeface="gobCL" charset="0"/>
                          <a:ea typeface="gobCL" charset="0"/>
                          <a:cs typeface="gobCL" charset="0"/>
                        </a:rPr>
                        <a:t>CRUCH Acreditadas</a:t>
                      </a:r>
                    </a:p>
                  </a:txBody>
                  <a:tcPr marL="252000" marR="101160" marT="65160" marB="6516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400" b="0" i="0" dirty="0">
                          <a:solidFill>
                            <a:schemeClr val="tx1"/>
                          </a:solidFill>
                          <a:effectLst/>
                          <a:latin typeface="gobCL" charset="0"/>
                          <a:ea typeface="gobCL" charset="0"/>
                          <a:cs typeface="gobCL" charset="0"/>
                        </a:rPr>
                        <a:t>Crédito Fondo Solidario: hasta el 100% del arancel de referencia. Hasta 50% adicional a la duración formal de la carrera.</a:t>
                      </a:r>
                    </a:p>
                  </a:txBody>
                  <a:tcPr marL="101160" marR="101160" marT="65160" marB="6516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400" b="0" i="0" dirty="0">
                          <a:solidFill>
                            <a:schemeClr val="tx1"/>
                          </a:solidFill>
                          <a:effectLst/>
                          <a:latin typeface="gobCL" charset="0"/>
                          <a:ea typeface="gobCL" charset="0"/>
                          <a:cs typeface="gobCL" charset="0"/>
                        </a:rPr>
                        <a:t>60%, 70% y 80% menor ingreso del país.</a:t>
                      </a:r>
                    </a:p>
                  </a:txBody>
                  <a:tcPr marL="101160" marR="101160" marT="65160" marB="6516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03185861"/>
                  </a:ext>
                </a:extLst>
              </a:tr>
              <a:tr h="746883">
                <a:tc>
                  <a:txBody>
                    <a:bodyPr/>
                    <a:lstStyle/>
                    <a:p>
                      <a:pPr lvl="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400" b="0" i="0" dirty="0">
                          <a:solidFill>
                            <a:schemeClr val="tx1"/>
                          </a:solidFill>
                          <a:effectLst/>
                          <a:latin typeface="gobCL" charset="0"/>
                          <a:ea typeface="gobCL" charset="0"/>
                          <a:cs typeface="gobCL" charset="0"/>
                        </a:rPr>
                        <a:t>Comisión Ingresa</a:t>
                      </a:r>
                    </a:p>
                  </a:txBody>
                  <a:tcPr marL="252000" marR="101160" marT="65160" marB="6516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400" b="0" i="0" dirty="0">
                          <a:solidFill>
                            <a:schemeClr val="tx1"/>
                          </a:solidFill>
                          <a:effectLst/>
                          <a:latin typeface="gobCL" charset="0"/>
                          <a:ea typeface="gobCL" charset="0"/>
                          <a:cs typeface="gobCL" charset="0"/>
                        </a:rPr>
                        <a:t>Créditos con Garantía Estatal (CAE): Hasta el 100% del arancel de referencia. Hasta 3 años adicionales a la duración formal de la carrera, dependiendo el tipo de carrera.</a:t>
                      </a:r>
                    </a:p>
                  </a:txBody>
                  <a:tcPr marL="101160" marR="101160" marT="65160" marB="6516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400" b="0" i="0" dirty="0">
                          <a:solidFill>
                            <a:schemeClr val="tx1"/>
                          </a:solidFill>
                          <a:effectLst/>
                          <a:latin typeface="gobCL" charset="0"/>
                          <a:ea typeface="gobCL" charset="0"/>
                          <a:cs typeface="gobCL" charset="0"/>
                        </a:rPr>
                        <a:t>No requiere nivel Socioeconómico</a:t>
                      </a:r>
                    </a:p>
                  </a:txBody>
                  <a:tcPr marL="101160" marR="101160" marT="65160" marB="6516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76520255"/>
                  </a:ext>
                </a:extLst>
              </a:tr>
            </a:tbl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5C33F0E1-E6A2-93C5-B391-8F75226648CD}"/>
              </a:ext>
            </a:extLst>
          </p:cNvPr>
          <p:cNvSpPr txBox="1"/>
          <p:nvPr/>
        </p:nvSpPr>
        <p:spPr>
          <a:xfrm>
            <a:off x="1127278" y="990236"/>
            <a:ext cx="6626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>
                <a:solidFill>
                  <a:schemeClr val="bg1"/>
                </a:solidFill>
              </a:rPr>
              <a:t>Beneficios estudiantiles según el tipo de institución al que postulas</a:t>
            </a:r>
          </a:p>
        </p:txBody>
      </p:sp>
    </p:spTree>
    <p:extLst>
      <p:ext uri="{BB962C8B-B14F-4D97-AF65-F5344CB8AC3E}">
        <p14:creationId xmlns:p14="http://schemas.microsoft.com/office/powerpoint/2010/main" val="37124334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0D91623-5356-2153-F5EE-AEF9289BAD3E}"/>
              </a:ext>
            </a:extLst>
          </p:cNvPr>
          <p:cNvSpPr txBox="1"/>
          <p:nvPr/>
        </p:nvSpPr>
        <p:spPr>
          <a:xfrm>
            <a:off x="846481" y="958416"/>
            <a:ext cx="756981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34620" marR="116205">
              <a:spcAft>
                <a:spcPts val="800"/>
              </a:spcAft>
            </a:pPr>
            <a:r>
              <a:rPr lang="es-CL" sz="1200" spc="-5" dirty="0">
                <a:solidFill>
                  <a:schemeClr val="bg1"/>
                </a:solidFill>
                <a:latin typeface="gobCL" charset="0"/>
                <a:ea typeface="gobCL" charset="0"/>
                <a:cs typeface="gobCL" charset="0"/>
              </a:rPr>
              <a:t>En </a:t>
            </a:r>
            <a:r>
              <a:rPr lang="es-CL" sz="1200" dirty="0">
                <a:solidFill>
                  <a:schemeClr val="bg1"/>
                </a:solidFill>
                <a:latin typeface="gobCL" charset="0"/>
                <a:ea typeface="gobCL" charset="0"/>
                <a:cs typeface="gobCL" charset="0"/>
              </a:rPr>
              <a:t>el </a:t>
            </a:r>
            <a:r>
              <a:rPr lang="es-CL" sz="1200" spc="-10" dirty="0">
                <a:solidFill>
                  <a:schemeClr val="bg1"/>
                </a:solidFill>
                <a:latin typeface="gobCL" charset="0"/>
                <a:ea typeface="gobCL" charset="0"/>
                <a:cs typeface="gobCL" charset="0"/>
              </a:rPr>
              <a:t>FUAS </a:t>
            </a:r>
            <a:r>
              <a:rPr lang="es-CL" sz="1200" spc="-5" dirty="0">
                <a:solidFill>
                  <a:schemeClr val="bg1"/>
                </a:solidFill>
                <a:latin typeface="gobCL" charset="0"/>
                <a:ea typeface="gobCL" charset="0"/>
                <a:cs typeface="gobCL" charset="0"/>
              </a:rPr>
              <a:t>debes ingresar </a:t>
            </a:r>
            <a:r>
              <a:rPr lang="es-CL" sz="1200" dirty="0">
                <a:solidFill>
                  <a:schemeClr val="bg1"/>
                </a:solidFill>
                <a:latin typeface="gobCL" charset="0"/>
                <a:ea typeface="gobCL" charset="0"/>
                <a:cs typeface="gobCL" charset="0"/>
              </a:rPr>
              <a:t>el  </a:t>
            </a:r>
            <a:r>
              <a:rPr lang="es-CL" sz="1200" spc="-10" dirty="0">
                <a:solidFill>
                  <a:schemeClr val="bg1"/>
                </a:solidFill>
                <a:latin typeface="gobCL" charset="0"/>
                <a:ea typeface="gobCL" charset="0"/>
                <a:cs typeface="gobCL" charset="0"/>
              </a:rPr>
              <a:t>PROMEDIO MENSUAL </a:t>
            </a:r>
            <a:r>
              <a:rPr lang="es-CL" sz="1200" spc="-5" dirty="0">
                <a:solidFill>
                  <a:schemeClr val="bg1"/>
                </a:solidFill>
                <a:latin typeface="gobCL" charset="0"/>
                <a:ea typeface="gobCL" charset="0"/>
                <a:cs typeface="gobCL" charset="0"/>
              </a:rPr>
              <a:t>de ingresos  de </a:t>
            </a:r>
            <a:r>
              <a:rPr lang="es-CL" sz="1200" dirty="0">
                <a:solidFill>
                  <a:schemeClr val="bg1"/>
                </a:solidFill>
                <a:latin typeface="gobCL" charset="0"/>
                <a:ea typeface="gobCL" charset="0"/>
                <a:cs typeface="gobCL" charset="0"/>
              </a:rPr>
              <a:t>2023 y 2024, </a:t>
            </a:r>
            <a:r>
              <a:rPr lang="es-CL" sz="1200" spc="-5" dirty="0">
                <a:solidFill>
                  <a:schemeClr val="bg1"/>
                </a:solidFill>
                <a:latin typeface="gobCL" charset="0"/>
                <a:ea typeface="gobCL" charset="0"/>
                <a:cs typeface="gobCL" charset="0"/>
              </a:rPr>
              <a:t>de cada</a:t>
            </a:r>
            <a:r>
              <a:rPr lang="es-CL" sz="1200" spc="-85" dirty="0">
                <a:solidFill>
                  <a:schemeClr val="bg1"/>
                </a:solidFill>
                <a:latin typeface="gobCL" charset="0"/>
                <a:ea typeface="gobCL" charset="0"/>
                <a:cs typeface="gobCL" charset="0"/>
              </a:rPr>
              <a:t> </a:t>
            </a:r>
            <a:r>
              <a:rPr lang="es-CL" sz="1200" spc="-10" dirty="0">
                <a:solidFill>
                  <a:schemeClr val="bg1"/>
                </a:solidFill>
                <a:latin typeface="gobCL" charset="0"/>
                <a:ea typeface="gobCL" charset="0"/>
                <a:cs typeface="gobCL" charset="0"/>
              </a:rPr>
              <a:t>integrante  </a:t>
            </a:r>
            <a:r>
              <a:rPr lang="es-CL" sz="1200" spc="-5" dirty="0">
                <a:solidFill>
                  <a:schemeClr val="bg1"/>
                </a:solidFill>
                <a:latin typeface="gobCL" charset="0"/>
                <a:ea typeface="gobCL" charset="0"/>
                <a:cs typeface="gobCL" charset="0"/>
              </a:rPr>
              <a:t>de </a:t>
            </a:r>
            <a:r>
              <a:rPr lang="es-CL" sz="1200" dirty="0">
                <a:solidFill>
                  <a:schemeClr val="bg1"/>
                </a:solidFill>
                <a:latin typeface="gobCL" charset="0"/>
                <a:ea typeface="gobCL" charset="0"/>
                <a:cs typeface="gobCL" charset="0"/>
              </a:rPr>
              <a:t>tu</a:t>
            </a:r>
            <a:r>
              <a:rPr lang="es-CL" sz="1200" spc="-5" dirty="0">
                <a:solidFill>
                  <a:schemeClr val="bg1"/>
                </a:solidFill>
                <a:latin typeface="gobCL" charset="0"/>
                <a:ea typeface="gobCL" charset="0"/>
                <a:cs typeface="gobCL" charset="0"/>
              </a:rPr>
              <a:t> </a:t>
            </a:r>
            <a:r>
              <a:rPr lang="es-CL" sz="1200" spc="-30" dirty="0">
                <a:solidFill>
                  <a:schemeClr val="bg1"/>
                </a:solidFill>
                <a:latin typeface="gobCL" charset="0"/>
                <a:ea typeface="gobCL" charset="0"/>
                <a:cs typeface="gobCL" charset="0"/>
              </a:rPr>
              <a:t>hogar.</a:t>
            </a:r>
            <a:endParaRPr lang="es-CL" sz="1100" dirty="0">
              <a:solidFill>
                <a:schemeClr val="bg1"/>
              </a:solidFill>
              <a:latin typeface="gobCL" charset="0"/>
              <a:ea typeface="gobCL" charset="0"/>
              <a:cs typeface="gobCL" charset="0"/>
            </a:endParaRPr>
          </a:p>
        </p:txBody>
      </p:sp>
      <p:graphicFrame>
        <p:nvGraphicFramePr>
          <p:cNvPr id="6" name="object 2">
            <a:extLst>
              <a:ext uri="{FF2B5EF4-FFF2-40B4-BE49-F238E27FC236}">
                <a16:creationId xmlns:a16="http://schemas.microsoft.com/office/drawing/2014/main" id="{ACA16941-AF1D-FDCB-61A7-4BE7A9E543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2798441"/>
              </p:ext>
            </p:extLst>
          </p:nvPr>
        </p:nvGraphicFramePr>
        <p:xfrm>
          <a:off x="586408" y="1383739"/>
          <a:ext cx="7971182" cy="347180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511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97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189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813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55"/>
                        </a:spcBef>
                      </a:pPr>
                      <a:r>
                        <a:rPr sz="1200" b="1" spc="10" dirty="0">
                          <a:solidFill>
                            <a:srgbClr val="231F20"/>
                          </a:solidFill>
                          <a:latin typeface="gobCL" charset="0"/>
                          <a:ea typeface="gobCL" charset="0"/>
                          <a:cs typeface="gobCL" charset="0"/>
                        </a:rPr>
                        <a:t>N° </a:t>
                      </a:r>
                      <a:r>
                        <a:rPr sz="1200" b="1" spc="20" dirty="0">
                          <a:solidFill>
                            <a:srgbClr val="231F20"/>
                          </a:solidFill>
                          <a:latin typeface="gobCL" charset="0"/>
                          <a:ea typeface="gobCL" charset="0"/>
                          <a:cs typeface="gobCL" charset="0"/>
                        </a:rPr>
                        <a:t>DE </a:t>
                      </a:r>
                      <a:r>
                        <a:rPr sz="1200" b="1" spc="25" dirty="0">
                          <a:solidFill>
                            <a:srgbClr val="231F20"/>
                          </a:solidFill>
                          <a:latin typeface="gobCL" charset="0"/>
                          <a:ea typeface="gobCL" charset="0"/>
                          <a:cs typeface="gobCL" charset="0"/>
                        </a:rPr>
                        <a:t>MES</a:t>
                      </a:r>
                      <a:endParaRPr sz="1200" b="1" dirty="0">
                        <a:latin typeface="gobCL" charset="0"/>
                        <a:ea typeface="gobCL" charset="0"/>
                        <a:cs typeface="gobCL" charset="0"/>
                      </a:endParaRPr>
                    </a:p>
                  </a:txBody>
                  <a:tcPr marL="0" marR="0" marT="146685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CE3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1155"/>
                        </a:spcBef>
                      </a:pPr>
                      <a:r>
                        <a:rPr sz="1200" b="1" spc="35" dirty="0">
                          <a:solidFill>
                            <a:srgbClr val="231F20"/>
                          </a:solidFill>
                          <a:latin typeface="gobCL" charset="0"/>
                          <a:ea typeface="gobCL" charset="0"/>
                          <a:cs typeface="gobCL" charset="0"/>
                        </a:rPr>
                        <a:t>MES</a:t>
                      </a:r>
                      <a:endParaRPr sz="1200" b="1" dirty="0">
                        <a:latin typeface="gobCL" charset="0"/>
                        <a:ea typeface="gobCL" charset="0"/>
                        <a:cs typeface="gobCL" charset="0"/>
                      </a:endParaRPr>
                    </a:p>
                  </a:txBody>
                  <a:tcPr marL="0" marR="0" marT="146685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CE3"/>
                    </a:solidFill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1155"/>
                        </a:spcBef>
                      </a:pPr>
                      <a:r>
                        <a:rPr sz="1200" b="1" spc="30" dirty="0">
                          <a:solidFill>
                            <a:srgbClr val="231F20"/>
                          </a:solidFill>
                          <a:latin typeface="gobCL" charset="0"/>
                          <a:ea typeface="gobCL" charset="0"/>
                          <a:cs typeface="gobCL" charset="0"/>
                        </a:rPr>
                        <a:t>SITUACIÓN </a:t>
                      </a:r>
                      <a:r>
                        <a:rPr sz="1200" b="1" spc="45" dirty="0">
                          <a:solidFill>
                            <a:srgbClr val="231F20"/>
                          </a:solidFill>
                          <a:latin typeface="gobCL" charset="0"/>
                          <a:ea typeface="gobCL" charset="0"/>
                          <a:cs typeface="gobCL" charset="0"/>
                        </a:rPr>
                        <a:t>LABORAL</a:t>
                      </a:r>
                      <a:endParaRPr sz="1200" b="1" dirty="0">
                        <a:latin typeface="gobCL" charset="0"/>
                        <a:ea typeface="gobCL" charset="0"/>
                        <a:cs typeface="gobCL" charset="0"/>
                      </a:endParaRPr>
                    </a:p>
                  </a:txBody>
                  <a:tcPr marL="0" marR="0" marT="146685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CE3"/>
                    </a:solidFill>
                  </a:tcPr>
                </a:tc>
                <a:tc>
                  <a:txBody>
                    <a:bodyPr/>
                    <a:lstStyle/>
                    <a:p>
                      <a:pPr marL="4763" marR="52705" indent="0" algn="ctr">
                        <a:lnSpc>
                          <a:spcPct val="100000"/>
                        </a:lnSpc>
                        <a:spcBef>
                          <a:spcPts val="434"/>
                        </a:spcBef>
                        <a:tabLst/>
                      </a:pPr>
                      <a:r>
                        <a:rPr sz="1200" b="1" spc="5" dirty="0">
                          <a:solidFill>
                            <a:srgbClr val="231F20"/>
                          </a:solidFill>
                          <a:latin typeface="gobCL" charset="0"/>
                          <a:ea typeface="gobCL" charset="0"/>
                          <a:cs typeface="gobCL" charset="0"/>
                        </a:rPr>
                        <a:t>TOTAL </a:t>
                      </a:r>
                      <a:r>
                        <a:rPr sz="1200" b="1" spc="35" dirty="0">
                          <a:solidFill>
                            <a:srgbClr val="231F20"/>
                          </a:solidFill>
                          <a:latin typeface="gobCL" charset="0"/>
                          <a:ea typeface="gobCL" charset="0"/>
                          <a:cs typeface="gobCL" charset="0"/>
                        </a:rPr>
                        <a:t>HABERES</a:t>
                      </a:r>
                      <a:r>
                        <a:rPr sz="1200" b="1" spc="5" dirty="0">
                          <a:solidFill>
                            <a:srgbClr val="231F20"/>
                          </a:solidFill>
                          <a:latin typeface="gobCL" charset="0"/>
                          <a:ea typeface="gobCL" charset="0"/>
                          <a:cs typeface="gobCL" charset="0"/>
                        </a:rPr>
                        <a:t> </a:t>
                      </a:r>
                      <a:r>
                        <a:rPr sz="1200" b="1" spc="45" dirty="0">
                          <a:solidFill>
                            <a:srgbClr val="231F20"/>
                          </a:solidFill>
                          <a:latin typeface="gobCL" charset="0"/>
                          <a:ea typeface="gobCL" charset="0"/>
                          <a:cs typeface="gobCL" charset="0"/>
                        </a:rPr>
                        <a:t>MENOS  </a:t>
                      </a:r>
                      <a:r>
                        <a:rPr sz="1200" b="1" spc="35" dirty="0">
                          <a:solidFill>
                            <a:srgbClr val="231F20"/>
                          </a:solidFill>
                          <a:latin typeface="gobCL" charset="0"/>
                          <a:ea typeface="gobCL" charset="0"/>
                          <a:cs typeface="gobCL" charset="0"/>
                        </a:rPr>
                        <a:t>DESCUENTOS</a:t>
                      </a:r>
                      <a:r>
                        <a:rPr sz="1200" b="1" spc="20" dirty="0">
                          <a:solidFill>
                            <a:srgbClr val="231F20"/>
                          </a:solidFill>
                          <a:latin typeface="gobCL" charset="0"/>
                          <a:ea typeface="gobCL" charset="0"/>
                          <a:cs typeface="gobCL" charset="0"/>
                        </a:rPr>
                        <a:t> </a:t>
                      </a:r>
                      <a:r>
                        <a:rPr sz="1200" b="1" spc="30" dirty="0">
                          <a:solidFill>
                            <a:srgbClr val="231F20"/>
                          </a:solidFill>
                          <a:latin typeface="gobCL" charset="0"/>
                          <a:ea typeface="gobCL" charset="0"/>
                          <a:cs typeface="gobCL" charset="0"/>
                        </a:rPr>
                        <a:t>LEGALES</a:t>
                      </a:r>
                      <a:endParaRPr sz="1200" b="1" dirty="0">
                        <a:latin typeface="gobCL" charset="0"/>
                        <a:ea typeface="gobCL" charset="0"/>
                        <a:cs typeface="gobCL" charset="0"/>
                      </a:endParaRPr>
                    </a:p>
                  </a:txBody>
                  <a:tcPr marL="0" marR="0" marT="55244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C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154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200" b="0" dirty="0">
                          <a:solidFill>
                            <a:srgbClr val="231F20"/>
                          </a:solidFill>
                          <a:latin typeface="gobCL" charset="0"/>
                          <a:ea typeface="gobCL" charset="0"/>
                          <a:cs typeface="gobCL" charset="0"/>
                        </a:rPr>
                        <a:t>1</a:t>
                      </a:r>
                      <a:endParaRPr sz="1200" b="0" dirty="0">
                        <a:latin typeface="gobCL" charset="0"/>
                        <a:ea typeface="gobCL" charset="0"/>
                        <a:cs typeface="gobCL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763" indent="0" algn="l">
                        <a:lnSpc>
                          <a:spcPct val="100000"/>
                        </a:lnSpc>
                        <a:spcBef>
                          <a:spcPts val="280"/>
                        </a:spcBef>
                        <a:tabLst/>
                      </a:pPr>
                      <a:r>
                        <a:rPr sz="1200" b="0" spc="-10" dirty="0">
                          <a:solidFill>
                            <a:srgbClr val="231F20"/>
                          </a:solidFill>
                          <a:latin typeface="gobCL" charset="0"/>
                          <a:ea typeface="gobCL" charset="0"/>
                          <a:cs typeface="gobCL" charset="0"/>
                        </a:rPr>
                        <a:t>Enero</a:t>
                      </a:r>
                      <a:endParaRPr sz="1200" b="0" dirty="0">
                        <a:latin typeface="gobCL" charset="0"/>
                        <a:ea typeface="gobCL" charset="0"/>
                        <a:cs typeface="gobCL" charset="0"/>
                      </a:endParaRPr>
                    </a:p>
                  </a:txBody>
                  <a:tcPr marL="7200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200" b="0" spc="-10" dirty="0">
                          <a:solidFill>
                            <a:srgbClr val="231F20"/>
                          </a:solidFill>
                          <a:latin typeface="gobCL" charset="0"/>
                          <a:ea typeface="gobCL" charset="0"/>
                          <a:cs typeface="gobCL" charset="0"/>
                        </a:rPr>
                        <a:t>Cesante</a:t>
                      </a:r>
                      <a:endParaRPr sz="1200" b="0" dirty="0">
                        <a:latin typeface="gobCL" charset="0"/>
                        <a:ea typeface="gobCL" charset="0"/>
                        <a:cs typeface="gobCL" charset="0"/>
                      </a:endParaRPr>
                    </a:p>
                  </a:txBody>
                  <a:tcPr marL="108000" marR="0" marT="3556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1" algn="l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200" b="0" dirty="0">
                          <a:solidFill>
                            <a:srgbClr val="231F20"/>
                          </a:solidFill>
                          <a:latin typeface="gobCL" charset="0"/>
                          <a:ea typeface="gobCL" charset="0"/>
                          <a:cs typeface="gobCL" charset="0"/>
                        </a:rPr>
                        <a:t>$0</a:t>
                      </a:r>
                      <a:endParaRPr sz="1200" b="0" dirty="0">
                        <a:latin typeface="gobCL" charset="0"/>
                        <a:ea typeface="gobCL" charset="0"/>
                        <a:cs typeface="gobCL" charset="0"/>
                      </a:endParaRPr>
                    </a:p>
                  </a:txBody>
                  <a:tcPr marL="0" marR="0" marT="3556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154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200" b="0" dirty="0">
                          <a:solidFill>
                            <a:srgbClr val="231F20"/>
                          </a:solidFill>
                          <a:latin typeface="gobCL" charset="0"/>
                          <a:ea typeface="gobCL" charset="0"/>
                          <a:cs typeface="gobCL" charset="0"/>
                        </a:rPr>
                        <a:t>2</a:t>
                      </a:r>
                      <a:endParaRPr sz="1200" b="0" dirty="0">
                        <a:latin typeface="gobCL" charset="0"/>
                        <a:ea typeface="gobCL" charset="0"/>
                        <a:cs typeface="gobCL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763" indent="0" algn="l">
                        <a:lnSpc>
                          <a:spcPct val="100000"/>
                        </a:lnSpc>
                        <a:spcBef>
                          <a:spcPts val="280"/>
                        </a:spcBef>
                        <a:tabLst/>
                      </a:pPr>
                      <a:r>
                        <a:rPr sz="1200" b="0" spc="-10" dirty="0" err="1">
                          <a:solidFill>
                            <a:srgbClr val="231F20"/>
                          </a:solidFill>
                          <a:latin typeface="gobCL" charset="0"/>
                          <a:ea typeface="gobCL" charset="0"/>
                          <a:cs typeface="gobCL" charset="0"/>
                        </a:rPr>
                        <a:t>Febrero</a:t>
                      </a:r>
                      <a:endParaRPr sz="1200" b="0" dirty="0">
                        <a:latin typeface="gobCL" charset="0"/>
                        <a:ea typeface="gobCL" charset="0"/>
                        <a:cs typeface="gobCL" charset="0"/>
                      </a:endParaRPr>
                    </a:p>
                  </a:txBody>
                  <a:tcPr marL="7200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200" b="0" spc="-10" dirty="0">
                          <a:solidFill>
                            <a:srgbClr val="231F20"/>
                          </a:solidFill>
                          <a:latin typeface="gobCL" charset="0"/>
                          <a:ea typeface="gobCL" charset="0"/>
                          <a:cs typeface="gobCL" charset="0"/>
                        </a:rPr>
                        <a:t>Cesante</a:t>
                      </a:r>
                      <a:endParaRPr sz="1200" b="0" dirty="0">
                        <a:latin typeface="gobCL" charset="0"/>
                        <a:ea typeface="gobCL" charset="0"/>
                        <a:cs typeface="gobCL" charset="0"/>
                      </a:endParaRPr>
                    </a:p>
                  </a:txBody>
                  <a:tcPr marL="108000" marR="0" marT="3556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1" algn="l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200" b="0" dirty="0">
                          <a:solidFill>
                            <a:srgbClr val="231F20"/>
                          </a:solidFill>
                          <a:latin typeface="gobCL" charset="0"/>
                          <a:ea typeface="gobCL" charset="0"/>
                          <a:cs typeface="gobCL" charset="0"/>
                        </a:rPr>
                        <a:t>$0</a:t>
                      </a:r>
                      <a:endParaRPr sz="1200" b="0" dirty="0">
                        <a:latin typeface="gobCL" charset="0"/>
                        <a:ea typeface="gobCL" charset="0"/>
                        <a:cs typeface="gobCL" charset="0"/>
                      </a:endParaRPr>
                    </a:p>
                  </a:txBody>
                  <a:tcPr marL="0" marR="0" marT="3556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335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sz="1200" b="0" dirty="0">
                          <a:solidFill>
                            <a:srgbClr val="231F20"/>
                          </a:solidFill>
                          <a:latin typeface="gobCL" charset="0"/>
                          <a:ea typeface="gobCL" charset="0"/>
                          <a:cs typeface="gobCL" charset="0"/>
                        </a:rPr>
                        <a:t>3</a:t>
                      </a:r>
                      <a:endParaRPr sz="1200" b="0" dirty="0">
                        <a:latin typeface="gobCL" charset="0"/>
                        <a:ea typeface="gobCL" charset="0"/>
                        <a:cs typeface="gobCL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763" lvl="0" indent="0" algn="l">
                        <a:lnSpc>
                          <a:spcPct val="100000"/>
                        </a:lnSpc>
                        <a:spcBef>
                          <a:spcPts val="800"/>
                        </a:spcBef>
                        <a:tabLst/>
                      </a:pPr>
                      <a:r>
                        <a:rPr sz="1200" b="0" spc="-10" dirty="0" err="1">
                          <a:solidFill>
                            <a:srgbClr val="231F20"/>
                          </a:solidFill>
                          <a:latin typeface="gobCL" charset="0"/>
                          <a:ea typeface="gobCL" charset="0"/>
                          <a:cs typeface="gobCL" charset="0"/>
                        </a:rPr>
                        <a:t>Marz</a:t>
                      </a:r>
                      <a:r>
                        <a:rPr lang="es-ES" sz="1200" b="0" spc="-10" dirty="0">
                          <a:solidFill>
                            <a:srgbClr val="231F20"/>
                          </a:solidFill>
                          <a:latin typeface="gobCL" charset="0"/>
                          <a:ea typeface="gobCL" charset="0"/>
                          <a:cs typeface="gobCL" charset="0"/>
                        </a:rPr>
                        <a:t>o</a:t>
                      </a:r>
                      <a:endParaRPr sz="1200" b="0" dirty="0">
                        <a:latin typeface="gobCL" charset="0"/>
                        <a:ea typeface="gobCL" charset="0"/>
                        <a:cs typeface="gobCL" charset="0"/>
                      </a:endParaRPr>
                    </a:p>
                  </a:txBody>
                  <a:tcPr marL="7200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763" marR="240665" indent="6350" algn="l">
                        <a:lnSpc>
                          <a:spcPct val="100000"/>
                        </a:lnSpc>
                        <a:spcBef>
                          <a:spcPts val="180"/>
                        </a:spcBef>
                        <a:tabLst/>
                      </a:pPr>
                      <a:r>
                        <a:rPr sz="1200" b="0" spc="-15" dirty="0">
                          <a:solidFill>
                            <a:srgbClr val="231F20"/>
                          </a:solidFill>
                          <a:latin typeface="gobCL" charset="0"/>
                          <a:ea typeface="gobCL" charset="0"/>
                          <a:cs typeface="gobCL" charset="0"/>
                        </a:rPr>
                        <a:t>Trabajo </a:t>
                      </a:r>
                      <a:r>
                        <a:rPr sz="1200" b="0" spc="-10" dirty="0">
                          <a:solidFill>
                            <a:srgbClr val="231F20"/>
                          </a:solidFill>
                          <a:latin typeface="gobCL" charset="0"/>
                          <a:ea typeface="gobCL" charset="0"/>
                          <a:cs typeface="gobCL" charset="0"/>
                        </a:rPr>
                        <a:t>informal</a:t>
                      </a:r>
                      <a:r>
                        <a:rPr sz="1200" b="0" spc="-70" dirty="0">
                          <a:solidFill>
                            <a:srgbClr val="231F20"/>
                          </a:solidFill>
                          <a:latin typeface="gobCL" charset="0"/>
                          <a:ea typeface="gobCL" charset="0"/>
                          <a:cs typeface="gobCL" charset="0"/>
                        </a:rPr>
                        <a:t> </a:t>
                      </a:r>
                      <a:r>
                        <a:rPr sz="1200" b="0" spc="-5" dirty="0">
                          <a:solidFill>
                            <a:srgbClr val="231F20"/>
                          </a:solidFill>
                          <a:latin typeface="gobCL" charset="0"/>
                          <a:ea typeface="gobCL" charset="0"/>
                          <a:cs typeface="gobCL" charset="0"/>
                        </a:rPr>
                        <a:t>sin  </a:t>
                      </a:r>
                      <a:r>
                        <a:rPr sz="1200" b="0" spc="-10" dirty="0">
                          <a:solidFill>
                            <a:srgbClr val="231F20"/>
                          </a:solidFill>
                          <a:latin typeface="gobCL" charset="0"/>
                          <a:ea typeface="gobCL" charset="0"/>
                          <a:cs typeface="gobCL" charset="0"/>
                        </a:rPr>
                        <a:t>boleta </a:t>
                      </a:r>
                      <a:r>
                        <a:rPr sz="1200" b="0" spc="-5" dirty="0">
                          <a:solidFill>
                            <a:srgbClr val="231F20"/>
                          </a:solidFill>
                          <a:latin typeface="gobCL" charset="0"/>
                          <a:ea typeface="gobCL" charset="0"/>
                          <a:cs typeface="gobCL" charset="0"/>
                        </a:rPr>
                        <a:t>ni</a:t>
                      </a:r>
                      <a:r>
                        <a:rPr sz="1200" b="0" spc="-25" dirty="0">
                          <a:solidFill>
                            <a:srgbClr val="231F20"/>
                          </a:solidFill>
                          <a:latin typeface="gobCL" charset="0"/>
                          <a:ea typeface="gobCL" charset="0"/>
                          <a:cs typeface="gobCL" charset="0"/>
                        </a:rPr>
                        <a:t> </a:t>
                      </a:r>
                      <a:r>
                        <a:rPr sz="1200" b="0" spc="-15" dirty="0">
                          <a:solidFill>
                            <a:srgbClr val="231F20"/>
                          </a:solidFill>
                          <a:latin typeface="gobCL" charset="0"/>
                          <a:ea typeface="gobCL" charset="0"/>
                          <a:cs typeface="gobCL" charset="0"/>
                        </a:rPr>
                        <a:t>contrato</a:t>
                      </a:r>
                      <a:endParaRPr sz="1200" b="0" dirty="0">
                        <a:latin typeface="gobCL" charset="0"/>
                        <a:ea typeface="gobCL" charset="0"/>
                        <a:cs typeface="gobCL" charset="0"/>
                      </a:endParaRPr>
                    </a:p>
                  </a:txBody>
                  <a:tcPr marL="108000" marR="0" marT="2286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1" algn="l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sz="1200" b="0" dirty="0">
                          <a:solidFill>
                            <a:srgbClr val="231F20"/>
                          </a:solidFill>
                          <a:latin typeface="gobCL" charset="0"/>
                          <a:ea typeface="gobCL" charset="0"/>
                          <a:cs typeface="gobCL" charset="0"/>
                        </a:rPr>
                        <a:t>$250.000</a:t>
                      </a:r>
                      <a:endParaRPr sz="1200" b="0" dirty="0">
                        <a:latin typeface="gobCL" charset="0"/>
                        <a:ea typeface="gobCL" charset="0"/>
                        <a:cs typeface="gobCL" charset="0"/>
                      </a:endParaRPr>
                    </a:p>
                  </a:txBody>
                  <a:tcPr marL="0" marR="0" marT="10160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729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sz="1200" b="0" dirty="0">
                          <a:solidFill>
                            <a:srgbClr val="231F20"/>
                          </a:solidFill>
                          <a:latin typeface="gobCL" charset="0"/>
                          <a:ea typeface="gobCL" charset="0"/>
                          <a:cs typeface="gobCL" charset="0"/>
                        </a:rPr>
                        <a:t>4</a:t>
                      </a:r>
                      <a:endParaRPr sz="1200" b="0">
                        <a:latin typeface="gobCL" charset="0"/>
                        <a:ea typeface="gobCL" charset="0"/>
                        <a:cs typeface="gobCL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sz="1200" b="0" dirty="0">
                          <a:solidFill>
                            <a:srgbClr val="231F20"/>
                          </a:solidFill>
                          <a:latin typeface="gobCL" charset="0"/>
                          <a:ea typeface="gobCL" charset="0"/>
                          <a:cs typeface="gobCL" charset="0"/>
                        </a:rPr>
                        <a:t>Abril</a:t>
                      </a:r>
                      <a:endParaRPr sz="1200" b="0" dirty="0">
                        <a:latin typeface="gobCL" charset="0"/>
                        <a:ea typeface="gobCL" charset="0"/>
                        <a:cs typeface="gobCL" charset="0"/>
                      </a:endParaRPr>
                    </a:p>
                  </a:txBody>
                  <a:tcPr marL="7200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5875" marR="240665" indent="-11113" algn="l">
                        <a:lnSpc>
                          <a:spcPct val="100000"/>
                        </a:lnSpc>
                        <a:spcBef>
                          <a:spcPts val="180"/>
                        </a:spcBef>
                        <a:tabLst/>
                      </a:pPr>
                      <a:r>
                        <a:rPr sz="1200" b="0" spc="-15" dirty="0">
                          <a:solidFill>
                            <a:srgbClr val="231F20"/>
                          </a:solidFill>
                          <a:latin typeface="gobCL" charset="0"/>
                          <a:ea typeface="gobCL" charset="0"/>
                          <a:cs typeface="gobCL" charset="0"/>
                        </a:rPr>
                        <a:t>Trabajo </a:t>
                      </a:r>
                      <a:r>
                        <a:rPr sz="1200" b="0" spc="-10" dirty="0">
                          <a:solidFill>
                            <a:srgbClr val="231F20"/>
                          </a:solidFill>
                          <a:latin typeface="gobCL" charset="0"/>
                          <a:ea typeface="gobCL" charset="0"/>
                          <a:cs typeface="gobCL" charset="0"/>
                        </a:rPr>
                        <a:t>informal</a:t>
                      </a:r>
                      <a:r>
                        <a:rPr sz="1200" b="0" spc="-70" dirty="0">
                          <a:solidFill>
                            <a:srgbClr val="231F20"/>
                          </a:solidFill>
                          <a:latin typeface="gobCL" charset="0"/>
                          <a:ea typeface="gobCL" charset="0"/>
                          <a:cs typeface="gobCL" charset="0"/>
                        </a:rPr>
                        <a:t> </a:t>
                      </a:r>
                      <a:r>
                        <a:rPr sz="1200" b="0" spc="-5" dirty="0">
                          <a:solidFill>
                            <a:srgbClr val="231F20"/>
                          </a:solidFill>
                          <a:latin typeface="gobCL" charset="0"/>
                          <a:ea typeface="gobCL" charset="0"/>
                          <a:cs typeface="gobCL" charset="0"/>
                        </a:rPr>
                        <a:t>sin  </a:t>
                      </a:r>
                      <a:r>
                        <a:rPr sz="1200" b="0" spc="-10" dirty="0">
                          <a:solidFill>
                            <a:srgbClr val="231F20"/>
                          </a:solidFill>
                          <a:latin typeface="gobCL" charset="0"/>
                          <a:ea typeface="gobCL" charset="0"/>
                          <a:cs typeface="gobCL" charset="0"/>
                        </a:rPr>
                        <a:t>boleta </a:t>
                      </a:r>
                      <a:r>
                        <a:rPr sz="1200" b="0" spc="-5" dirty="0">
                          <a:solidFill>
                            <a:srgbClr val="231F20"/>
                          </a:solidFill>
                          <a:latin typeface="gobCL" charset="0"/>
                          <a:ea typeface="gobCL" charset="0"/>
                          <a:cs typeface="gobCL" charset="0"/>
                        </a:rPr>
                        <a:t>ni</a:t>
                      </a:r>
                      <a:r>
                        <a:rPr sz="1200" b="0" spc="-25" dirty="0">
                          <a:solidFill>
                            <a:srgbClr val="231F20"/>
                          </a:solidFill>
                          <a:latin typeface="gobCL" charset="0"/>
                          <a:ea typeface="gobCL" charset="0"/>
                          <a:cs typeface="gobCL" charset="0"/>
                        </a:rPr>
                        <a:t> </a:t>
                      </a:r>
                      <a:r>
                        <a:rPr sz="1200" b="0" spc="-15" dirty="0">
                          <a:solidFill>
                            <a:srgbClr val="231F20"/>
                          </a:solidFill>
                          <a:latin typeface="gobCL" charset="0"/>
                          <a:ea typeface="gobCL" charset="0"/>
                          <a:cs typeface="gobCL" charset="0"/>
                        </a:rPr>
                        <a:t>contrato</a:t>
                      </a:r>
                      <a:endParaRPr sz="1200" b="0" dirty="0">
                        <a:latin typeface="gobCL" charset="0"/>
                        <a:ea typeface="gobCL" charset="0"/>
                        <a:cs typeface="gobCL" charset="0"/>
                      </a:endParaRPr>
                    </a:p>
                  </a:txBody>
                  <a:tcPr marL="108000" marR="0" marT="2286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1" algn="l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sz="1200" b="0" dirty="0">
                          <a:solidFill>
                            <a:srgbClr val="231F20"/>
                          </a:solidFill>
                          <a:latin typeface="gobCL" charset="0"/>
                          <a:ea typeface="gobCL" charset="0"/>
                          <a:cs typeface="gobCL" charset="0"/>
                        </a:rPr>
                        <a:t>$250.000</a:t>
                      </a:r>
                      <a:endParaRPr sz="1200" b="0" dirty="0">
                        <a:latin typeface="gobCL" charset="0"/>
                        <a:ea typeface="gobCL" charset="0"/>
                        <a:cs typeface="gobCL" charset="0"/>
                      </a:endParaRPr>
                    </a:p>
                  </a:txBody>
                  <a:tcPr marL="0" marR="0" marT="10160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496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200" b="0" dirty="0">
                          <a:solidFill>
                            <a:srgbClr val="231F20"/>
                          </a:solidFill>
                          <a:latin typeface="gobCL" charset="0"/>
                          <a:ea typeface="gobCL" charset="0"/>
                          <a:cs typeface="gobCL" charset="0"/>
                        </a:rPr>
                        <a:t>5</a:t>
                      </a:r>
                      <a:endParaRPr sz="1200" b="0" dirty="0">
                        <a:latin typeface="gobCL" charset="0"/>
                        <a:ea typeface="gobCL" charset="0"/>
                        <a:cs typeface="gobCL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200" b="0" spc="-10" dirty="0">
                          <a:solidFill>
                            <a:srgbClr val="231F20"/>
                          </a:solidFill>
                          <a:latin typeface="gobCL" charset="0"/>
                          <a:ea typeface="gobCL" charset="0"/>
                          <a:cs typeface="gobCL" charset="0"/>
                        </a:rPr>
                        <a:t>Mayo</a:t>
                      </a:r>
                      <a:endParaRPr sz="1200" b="0" dirty="0">
                        <a:latin typeface="gobCL" charset="0"/>
                        <a:ea typeface="gobCL" charset="0"/>
                        <a:cs typeface="gobCL" charset="0"/>
                      </a:endParaRPr>
                    </a:p>
                  </a:txBody>
                  <a:tcPr marL="7200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200" b="0" spc="-10" dirty="0">
                          <a:solidFill>
                            <a:srgbClr val="231F20"/>
                          </a:solidFill>
                          <a:latin typeface="gobCL" charset="0"/>
                          <a:ea typeface="gobCL" charset="0"/>
                          <a:cs typeface="gobCL" charset="0"/>
                        </a:rPr>
                        <a:t>Cesante</a:t>
                      </a:r>
                      <a:endParaRPr sz="1200" b="0" dirty="0">
                        <a:latin typeface="gobCL" charset="0"/>
                        <a:ea typeface="gobCL" charset="0"/>
                        <a:cs typeface="gobCL" charset="0"/>
                      </a:endParaRPr>
                    </a:p>
                  </a:txBody>
                  <a:tcPr marL="108000" marR="0" marT="3556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1" algn="l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200" b="0" dirty="0">
                          <a:solidFill>
                            <a:srgbClr val="231F20"/>
                          </a:solidFill>
                          <a:latin typeface="gobCL" charset="0"/>
                          <a:ea typeface="gobCL" charset="0"/>
                          <a:cs typeface="gobCL" charset="0"/>
                        </a:rPr>
                        <a:t>$0</a:t>
                      </a:r>
                      <a:endParaRPr sz="1200" b="0" dirty="0">
                        <a:latin typeface="gobCL" charset="0"/>
                        <a:ea typeface="gobCL" charset="0"/>
                        <a:cs typeface="gobCL" charset="0"/>
                      </a:endParaRPr>
                    </a:p>
                  </a:txBody>
                  <a:tcPr marL="0" marR="0" marT="3556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108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sz="1200" b="0" dirty="0">
                          <a:solidFill>
                            <a:srgbClr val="231F20"/>
                          </a:solidFill>
                          <a:latin typeface="gobCL" charset="0"/>
                          <a:ea typeface="gobCL" charset="0"/>
                          <a:cs typeface="gobCL" charset="0"/>
                        </a:rPr>
                        <a:t>6</a:t>
                      </a:r>
                      <a:endParaRPr sz="1200" b="0" dirty="0">
                        <a:latin typeface="gobCL" charset="0"/>
                        <a:ea typeface="gobCL" charset="0"/>
                        <a:cs typeface="gobCL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sz="1200" b="0" dirty="0">
                          <a:solidFill>
                            <a:srgbClr val="231F20"/>
                          </a:solidFill>
                          <a:latin typeface="gobCL" charset="0"/>
                          <a:ea typeface="gobCL" charset="0"/>
                          <a:cs typeface="gobCL" charset="0"/>
                        </a:rPr>
                        <a:t>Junio</a:t>
                      </a:r>
                      <a:endParaRPr sz="1200" b="0" dirty="0">
                        <a:latin typeface="gobCL" charset="0"/>
                        <a:ea typeface="gobCL" charset="0"/>
                        <a:cs typeface="gobCL" charset="0"/>
                      </a:endParaRPr>
                    </a:p>
                  </a:txBody>
                  <a:tcPr marL="7200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763" marR="216535" indent="6350" algn="l">
                        <a:lnSpc>
                          <a:spcPts val="1400"/>
                        </a:lnSpc>
                        <a:spcBef>
                          <a:spcPts val="180"/>
                        </a:spcBef>
                        <a:tabLst/>
                      </a:pPr>
                      <a:r>
                        <a:rPr sz="1200" b="0" spc="-15" dirty="0">
                          <a:solidFill>
                            <a:srgbClr val="231F20"/>
                          </a:solidFill>
                          <a:latin typeface="gobCL" charset="0"/>
                          <a:ea typeface="gobCL" charset="0"/>
                          <a:cs typeface="gobCL" charset="0"/>
                        </a:rPr>
                        <a:t>Trabajo </a:t>
                      </a:r>
                      <a:r>
                        <a:rPr sz="1200" b="0" spc="-10" dirty="0">
                          <a:solidFill>
                            <a:srgbClr val="231F20"/>
                          </a:solidFill>
                          <a:latin typeface="gobCL" charset="0"/>
                          <a:ea typeface="gobCL" charset="0"/>
                          <a:cs typeface="gobCL" charset="0"/>
                        </a:rPr>
                        <a:t>informal</a:t>
                      </a:r>
                      <a:r>
                        <a:rPr sz="1200" b="0" spc="-60" dirty="0">
                          <a:solidFill>
                            <a:srgbClr val="231F20"/>
                          </a:solidFill>
                          <a:latin typeface="gobCL" charset="0"/>
                          <a:ea typeface="gobCL" charset="0"/>
                          <a:cs typeface="gobCL" charset="0"/>
                        </a:rPr>
                        <a:t> </a:t>
                      </a:r>
                      <a:r>
                        <a:rPr sz="1200" b="0" spc="-10" dirty="0">
                          <a:solidFill>
                            <a:srgbClr val="231F20"/>
                          </a:solidFill>
                          <a:latin typeface="gobCL" charset="0"/>
                          <a:ea typeface="gobCL" charset="0"/>
                          <a:cs typeface="gobCL" charset="0"/>
                        </a:rPr>
                        <a:t>con  boleta </a:t>
                      </a:r>
                      <a:r>
                        <a:rPr sz="1200" b="0" dirty="0">
                          <a:solidFill>
                            <a:srgbClr val="231F20"/>
                          </a:solidFill>
                          <a:latin typeface="gobCL" charset="0"/>
                          <a:ea typeface="gobCL" charset="0"/>
                          <a:cs typeface="gobCL" charset="0"/>
                        </a:rPr>
                        <a:t>y</a:t>
                      </a:r>
                      <a:r>
                        <a:rPr sz="1200" b="0" spc="-20" dirty="0">
                          <a:solidFill>
                            <a:srgbClr val="231F20"/>
                          </a:solidFill>
                          <a:latin typeface="gobCL" charset="0"/>
                          <a:ea typeface="gobCL" charset="0"/>
                          <a:cs typeface="gobCL" charset="0"/>
                        </a:rPr>
                        <a:t> </a:t>
                      </a:r>
                      <a:r>
                        <a:rPr sz="1200" b="0" spc="-15" dirty="0">
                          <a:solidFill>
                            <a:srgbClr val="231F20"/>
                          </a:solidFill>
                          <a:latin typeface="gobCL" charset="0"/>
                          <a:ea typeface="gobCL" charset="0"/>
                          <a:cs typeface="gobCL" charset="0"/>
                        </a:rPr>
                        <a:t>contrato</a:t>
                      </a:r>
                      <a:endParaRPr sz="1200" b="0" dirty="0">
                        <a:latin typeface="gobCL" charset="0"/>
                        <a:ea typeface="gobCL" charset="0"/>
                        <a:cs typeface="gobCL" charset="0"/>
                      </a:endParaRPr>
                    </a:p>
                  </a:txBody>
                  <a:tcPr marL="108000" marR="0" marT="2286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1" algn="l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sz="1200" b="0" dirty="0">
                          <a:solidFill>
                            <a:srgbClr val="231F20"/>
                          </a:solidFill>
                          <a:latin typeface="gobCL" charset="0"/>
                          <a:ea typeface="gobCL" charset="0"/>
                          <a:cs typeface="gobCL" charset="0"/>
                        </a:rPr>
                        <a:t>$400.000</a:t>
                      </a:r>
                      <a:endParaRPr sz="1200" b="0" dirty="0">
                        <a:latin typeface="gobCL" charset="0"/>
                        <a:ea typeface="gobCL" charset="0"/>
                        <a:cs typeface="gobCL" charset="0"/>
                      </a:endParaRPr>
                    </a:p>
                  </a:txBody>
                  <a:tcPr marL="0" marR="0" marT="10160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152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sz="1200" b="0" dirty="0">
                          <a:solidFill>
                            <a:srgbClr val="231F20"/>
                          </a:solidFill>
                          <a:latin typeface="gobCL" charset="0"/>
                          <a:ea typeface="gobCL" charset="0"/>
                          <a:cs typeface="gobCL" charset="0"/>
                        </a:rPr>
                        <a:t>7</a:t>
                      </a:r>
                      <a:endParaRPr sz="1200" b="0">
                        <a:latin typeface="gobCL" charset="0"/>
                        <a:ea typeface="gobCL" charset="0"/>
                        <a:cs typeface="gobCL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sz="1200" b="0" dirty="0">
                          <a:solidFill>
                            <a:srgbClr val="231F20"/>
                          </a:solidFill>
                          <a:latin typeface="gobCL" charset="0"/>
                          <a:ea typeface="gobCL" charset="0"/>
                          <a:cs typeface="gobCL" charset="0"/>
                        </a:rPr>
                        <a:t>Julio</a:t>
                      </a:r>
                      <a:endParaRPr sz="1200" b="0" dirty="0">
                        <a:latin typeface="gobCL" charset="0"/>
                        <a:ea typeface="gobCL" charset="0"/>
                        <a:cs typeface="gobCL" charset="0"/>
                      </a:endParaRPr>
                    </a:p>
                  </a:txBody>
                  <a:tcPr marL="7200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763" marR="216535" indent="0" algn="l">
                        <a:lnSpc>
                          <a:spcPts val="1400"/>
                        </a:lnSpc>
                        <a:spcBef>
                          <a:spcPts val="180"/>
                        </a:spcBef>
                        <a:tabLst/>
                      </a:pPr>
                      <a:r>
                        <a:rPr sz="1200" b="0" spc="-15" dirty="0">
                          <a:solidFill>
                            <a:srgbClr val="231F20"/>
                          </a:solidFill>
                          <a:latin typeface="gobCL" charset="0"/>
                          <a:ea typeface="gobCL" charset="0"/>
                          <a:cs typeface="gobCL" charset="0"/>
                        </a:rPr>
                        <a:t>Trabajo </a:t>
                      </a:r>
                      <a:r>
                        <a:rPr sz="1200" b="0" spc="-10" dirty="0">
                          <a:solidFill>
                            <a:srgbClr val="231F20"/>
                          </a:solidFill>
                          <a:latin typeface="gobCL" charset="0"/>
                          <a:ea typeface="gobCL" charset="0"/>
                          <a:cs typeface="gobCL" charset="0"/>
                        </a:rPr>
                        <a:t>informal</a:t>
                      </a:r>
                      <a:r>
                        <a:rPr sz="1200" b="0" spc="-60" dirty="0">
                          <a:solidFill>
                            <a:srgbClr val="231F20"/>
                          </a:solidFill>
                          <a:latin typeface="gobCL" charset="0"/>
                          <a:ea typeface="gobCL" charset="0"/>
                          <a:cs typeface="gobCL" charset="0"/>
                        </a:rPr>
                        <a:t> </a:t>
                      </a:r>
                      <a:r>
                        <a:rPr sz="1200" b="0" spc="-10" dirty="0">
                          <a:solidFill>
                            <a:srgbClr val="231F20"/>
                          </a:solidFill>
                          <a:latin typeface="gobCL" charset="0"/>
                          <a:ea typeface="gobCL" charset="0"/>
                          <a:cs typeface="gobCL" charset="0"/>
                        </a:rPr>
                        <a:t>con  boleta </a:t>
                      </a:r>
                      <a:r>
                        <a:rPr sz="1200" b="0" dirty="0">
                          <a:solidFill>
                            <a:srgbClr val="231F20"/>
                          </a:solidFill>
                          <a:latin typeface="gobCL" charset="0"/>
                          <a:ea typeface="gobCL" charset="0"/>
                          <a:cs typeface="gobCL" charset="0"/>
                        </a:rPr>
                        <a:t>y</a:t>
                      </a:r>
                      <a:r>
                        <a:rPr sz="1200" b="0" spc="-20" dirty="0">
                          <a:solidFill>
                            <a:srgbClr val="231F20"/>
                          </a:solidFill>
                          <a:latin typeface="gobCL" charset="0"/>
                          <a:ea typeface="gobCL" charset="0"/>
                          <a:cs typeface="gobCL" charset="0"/>
                        </a:rPr>
                        <a:t> </a:t>
                      </a:r>
                      <a:r>
                        <a:rPr sz="1200" b="0" spc="-15" dirty="0">
                          <a:solidFill>
                            <a:srgbClr val="231F20"/>
                          </a:solidFill>
                          <a:latin typeface="gobCL" charset="0"/>
                          <a:ea typeface="gobCL" charset="0"/>
                          <a:cs typeface="gobCL" charset="0"/>
                        </a:rPr>
                        <a:t>contrato</a:t>
                      </a:r>
                      <a:endParaRPr sz="1200" b="0" dirty="0">
                        <a:latin typeface="gobCL" charset="0"/>
                        <a:ea typeface="gobCL" charset="0"/>
                        <a:cs typeface="gobCL" charset="0"/>
                      </a:endParaRPr>
                    </a:p>
                  </a:txBody>
                  <a:tcPr marL="108000" marR="0" marT="2286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1" algn="l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sz="1200" b="0" dirty="0">
                          <a:solidFill>
                            <a:srgbClr val="231F20"/>
                          </a:solidFill>
                          <a:latin typeface="gobCL" charset="0"/>
                          <a:ea typeface="gobCL" charset="0"/>
                          <a:cs typeface="gobCL" charset="0"/>
                        </a:rPr>
                        <a:t>$400.000</a:t>
                      </a:r>
                      <a:endParaRPr sz="1200" b="0" dirty="0">
                        <a:latin typeface="gobCL" charset="0"/>
                        <a:ea typeface="gobCL" charset="0"/>
                        <a:cs typeface="gobCL" charset="0"/>
                      </a:endParaRPr>
                    </a:p>
                  </a:txBody>
                  <a:tcPr marL="0" marR="0" marT="10160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896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sz="1200" b="0" dirty="0">
                          <a:solidFill>
                            <a:srgbClr val="231F20"/>
                          </a:solidFill>
                          <a:latin typeface="gobCL" charset="0"/>
                          <a:ea typeface="gobCL" charset="0"/>
                          <a:cs typeface="gobCL" charset="0"/>
                        </a:rPr>
                        <a:t>8</a:t>
                      </a:r>
                      <a:endParaRPr sz="1200" b="0">
                        <a:latin typeface="gobCL" charset="0"/>
                        <a:ea typeface="gobCL" charset="0"/>
                        <a:cs typeface="gobCL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763" indent="0" algn="l">
                        <a:lnSpc>
                          <a:spcPct val="100000"/>
                        </a:lnSpc>
                        <a:spcBef>
                          <a:spcPts val="800"/>
                        </a:spcBef>
                        <a:tabLst/>
                      </a:pPr>
                      <a:r>
                        <a:rPr sz="1200" b="0" spc="-10" dirty="0">
                          <a:solidFill>
                            <a:srgbClr val="231F20"/>
                          </a:solidFill>
                          <a:latin typeface="gobCL" charset="0"/>
                          <a:ea typeface="gobCL" charset="0"/>
                          <a:cs typeface="gobCL" charset="0"/>
                        </a:rPr>
                        <a:t>Agosto</a:t>
                      </a:r>
                      <a:endParaRPr sz="1200" b="0" dirty="0">
                        <a:latin typeface="gobCL" charset="0"/>
                        <a:ea typeface="gobCL" charset="0"/>
                        <a:cs typeface="gobCL" charset="0"/>
                      </a:endParaRPr>
                    </a:p>
                  </a:txBody>
                  <a:tcPr marL="7200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763" marR="216535" indent="0" algn="l">
                        <a:lnSpc>
                          <a:spcPts val="1400"/>
                        </a:lnSpc>
                        <a:spcBef>
                          <a:spcPts val="180"/>
                        </a:spcBef>
                        <a:tabLst/>
                      </a:pPr>
                      <a:r>
                        <a:rPr sz="1200" b="0" spc="-15" dirty="0">
                          <a:solidFill>
                            <a:srgbClr val="231F20"/>
                          </a:solidFill>
                          <a:latin typeface="gobCL" charset="0"/>
                          <a:ea typeface="gobCL" charset="0"/>
                          <a:cs typeface="gobCL" charset="0"/>
                        </a:rPr>
                        <a:t>Trabajo </a:t>
                      </a:r>
                      <a:r>
                        <a:rPr sz="1200" b="0" spc="-10" dirty="0">
                          <a:solidFill>
                            <a:srgbClr val="231F20"/>
                          </a:solidFill>
                          <a:latin typeface="gobCL" charset="0"/>
                          <a:ea typeface="gobCL" charset="0"/>
                          <a:cs typeface="gobCL" charset="0"/>
                        </a:rPr>
                        <a:t>informal</a:t>
                      </a:r>
                      <a:r>
                        <a:rPr sz="1200" b="0" spc="-60" dirty="0">
                          <a:solidFill>
                            <a:srgbClr val="231F20"/>
                          </a:solidFill>
                          <a:latin typeface="gobCL" charset="0"/>
                          <a:ea typeface="gobCL" charset="0"/>
                          <a:cs typeface="gobCL" charset="0"/>
                        </a:rPr>
                        <a:t> </a:t>
                      </a:r>
                      <a:r>
                        <a:rPr sz="1200" b="0" spc="-10" dirty="0">
                          <a:solidFill>
                            <a:srgbClr val="231F20"/>
                          </a:solidFill>
                          <a:latin typeface="gobCL" charset="0"/>
                          <a:ea typeface="gobCL" charset="0"/>
                          <a:cs typeface="gobCL" charset="0"/>
                        </a:rPr>
                        <a:t>con  boleta </a:t>
                      </a:r>
                      <a:r>
                        <a:rPr sz="1200" b="0" dirty="0">
                          <a:solidFill>
                            <a:srgbClr val="231F20"/>
                          </a:solidFill>
                          <a:latin typeface="gobCL" charset="0"/>
                          <a:ea typeface="gobCL" charset="0"/>
                          <a:cs typeface="gobCL" charset="0"/>
                        </a:rPr>
                        <a:t>y</a:t>
                      </a:r>
                      <a:r>
                        <a:rPr sz="1200" b="0" spc="-20" dirty="0">
                          <a:solidFill>
                            <a:srgbClr val="231F20"/>
                          </a:solidFill>
                          <a:latin typeface="gobCL" charset="0"/>
                          <a:ea typeface="gobCL" charset="0"/>
                          <a:cs typeface="gobCL" charset="0"/>
                        </a:rPr>
                        <a:t> </a:t>
                      </a:r>
                      <a:r>
                        <a:rPr sz="1200" b="0" spc="-15" dirty="0">
                          <a:solidFill>
                            <a:srgbClr val="231F20"/>
                          </a:solidFill>
                          <a:latin typeface="gobCL" charset="0"/>
                          <a:ea typeface="gobCL" charset="0"/>
                          <a:cs typeface="gobCL" charset="0"/>
                        </a:rPr>
                        <a:t>contrato</a:t>
                      </a:r>
                      <a:endParaRPr sz="1200" b="0" dirty="0">
                        <a:latin typeface="gobCL" charset="0"/>
                        <a:ea typeface="gobCL" charset="0"/>
                        <a:cs typeface="gobCL" charset="0"/>
                      </a:endParaRPr>
                    </a:p>
                  </a:txBody>
                  <a:tcPr marL="108000" marR="0" marT="2286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1" algn="l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sz="1200" b="0" dirty="0">
                          <a:solidFill>
                            <a:srgbClr val="231F20"/>
                          </a:solidFill>
                          <a:latin typeface="gobCL" charset="0"/>
                          <a:ea typeface="gobCL" charset="0"/>
                          <a:cs typeface="gobCL" charset="0"/>
                        </a:rPr>
                        <a:t>$400.000</a:t>
                      </a:r>
                      <a:endParaRPr sz="1200" b="0" dirty="0">
                        <a:latin typeface="gobCL" charset="0"/>
                        <a:ea typeface="gobCL" charset="0"/>
                        <a:cs typeface="gobCL" charset="0"/>
                      </a:endParaRPr>
                    </a:p>
                  </a:txBody>
                  <a:tcPr marL="0" marR="0" marT="10160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154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200" b="0" dirty="0">
                          <a:solidFill>
                            <a:srgbClr val="231F20"/>
                          </a:solidFill>
                          <a:latin typeface="gobCL" charset="0"/>
                          <a:ea typeface="gobCL" charset="0"/>
                          <a:cs typeface="gobCL" charset="0"/>
                        </a:rPr>
                        <a:t>9</a:t>
                      </a:r>
                      <a:endParaRPr sz="1200" b="0">
                        <a:latin typeface="gobCL" charset="0"/>
                        <a:ea typeface="gobCL" charset="0"/>
                        <a:cs typeface="gobCL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224790" algn="l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200" b="0" spc="-5" dirty="0">
                          <a:solidFill>
                            <a:srgbClr val="231F20"/>
                          </a:solidFill>
                          <a:latin typeface="gobCL" charset="0"/>
                          <a:ea typeface="gobCL" charset="0"/>
                          <a:cs typeface="gobCL" charset="0"/>
                        </a:rPr>
                        <a:t>Se</a:t>
                      </a:r>
                      <a:r>
                        <a:rPr sz="1200" b="0" spc="-10" dirty="0">
                          <a:solidFill>
                            <a:srgbClr val="231F20"/>
                          </a:solidFill>
                          <a:latin typeface="gobCL" charset="0"/>
                          <a:ea typeface="gobCL" charset="0"/>
                          <a:cs typeface="gobCL" charset="0"/>
                        </a:rPr>
                        <a:t>p</a:t>
                      </a:r>
                      <a:r>
                        <a:rPr sz="1200" b="0" spc="-5" dirty="0">
                          <a:solidFill>
                            <a:srgbClr val="231F20"/>
                          </a:solidFill>
                          <a:latin typeface="gobCL" charset="0"/>
                          <a:ea typeface="gobCL" charset="0"/>
                          <a:cs typeface="gobCL" charset="0"/>
                        </a:rPr>
                        <a:t>tiemb</a:t>
                      </a:r>
                      <a:r>
                        <a:rPr sz="1200" b="0" spc="-20" dirty="0">
                          <a:solidFill>
                            <a:srgbClr val="231F20"/>
                          </a:solidFill>
                          <a:latin typeface="gobCL" charset="0"/>
                          <a:ea typeface="gobCL" charset="0"/>
                          <a:cs typeface="gobCL" charset="0"/>
                        </a:rPr>
                        <a:t>r</a:t>
                      </a:r>
                      <a:r>
                        <a:rPr sz="1200" b="0" dirty="0">
                          <a:solidFill>
                            <a:srgbClr val="231F20"/>
                          </a:solidFill>
                          <a:latin typeface="gobCL" charset="0"/>
                          <a:ea typeface="gobCL" charset="0"/>
                          <a:cs typeface="gobCL" charset="0"/>
                        </a:rPr>
                        <a:t>e</a:t>
                      </a:r>
                      <a:endParaRPr sz="1200" b="0" dirty="0">
                        <a:latin typeface="gobCL" charset="0"/>
                        <a:ea typeface="gobCL" charset="0"/>
                        <a:cs typeface="gobCL" charset="0"/>
                      </a:endParaRPr>
                    </a:p>
                  </a:txBody>
                  <a:tcPr marL="7200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200" b="0" spc="-15" dirty="0">
                          <a:solidFill>
                            <a:srgbClr val="231F20"/>
                          </a:solidFill>
                          <a:latin typeface="gobCL" charset="0"/>
                          <a:ea typeface="gobCL" charset="0"/>
                          <a:cs typeface="gobCL" charset="0"/>
                        </a:rPr>
                        <a:t>Trabajo </a:t>
                      </a:r>
                      <a:r>
                        <a:rPr sz="1200" b="0" spc="-5" dirty="0">
                          <a:solidFill>
                            <a:srgbClr val="231F20"/>
                          </a:solidFill>
                          <a:latin typeface="gobCL" charset="0"/>
                          <a:ea typeface="gobCL" charset="0"/>
                          <a:cs typeface="gobCL" charset="0"/>
                        </a:rPr>
                        <a:t>con</a:t>
                      </a:r>
                      <a:r>
                        <a:rPr sz="1200" b="0" spc="-15" dirty="0">
                          <a:solidFill>
                            <a:srgbClr val="231F20"/>
                          </a:solidFill>
                          <a:latin typeface="gobCL" charset="0"/>
                          <a:ea typeface="gobCL" charset="0"/>
                          <a:cs typeface="gobCL" charset="0"/>
                        </a:rPr>
                        <a:t> contrato</a:t>
                      </a:r>
                      <a:endParaRPr sz="1200" b="0" dirty="0">
                        <a:latin typeface="gobCL" charset="0"/>
                        <a:ea typeface="gobCL" charset="0"/>
                        <a:cs typeface="gobCL" charset="0"/>
                      </a:endParaRPr>
                    </a:p>
                  </a:txBody>
                  <a:tcPr marL="108000" marR="0" marT="3556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1" algn="l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200" b="0" dirty="0">
                          <a:solidFill>
                            <a:srgbClr val="231F20"/>
                          </a:solidFill>
                          <a:latin typeface="gobCL" charset="0"/>
                          <a:ea typeface="gobCL" charset="0"/>
                          <a:cs typeface="gobCL" charset="0"/>
                        </a:rPr>
                        <a:t>$500.000</a:t>
                      </a:r>
                      <a:endParaRPr sz="1200" b="0" dirty="0">
                        <a:latin typeface="gobCL" charset="0"/>
                        <a:ea typeface="gobCL" charset="0"/>
                        <a:cs typeface="gobCL" charset="0"/>
                      </a:endParaRPr>
                    </a:p>
                  </a:txBody>
                  <a:tcPr marL="0" marR="0" marT="3556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7988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200" b="0" dirty="0">
                          <a:solidFill>
                            <a:srgbClr val="231F20"/>
                          </a:solidFill>
                          <a:latin typeface="gobCL" charset="0"/>
                          <a:ea typeface="gobCL" charset="0"/>
                          <a:cs typeface="gobCL" charset="0"/>
                        </a:rPr>
                        <a:t>10</a:t>
                      </a:r>
                      <a:endParaRPr sz="1200" b="0">
                        <a:latin typeface="gobCL" charset="0"/>
                        <a:ea typeface="gobCL" charset="0"/>
                        <a:cs typeface="gobCL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763" indent="0" algn="l">
                        <a:lnSpc>
                          <a:spcPct val="100000"/>
                        </a:lnSpc>
                        <a:spcBef>
                          <a:spcPts val="280"/>
                        </a:spcBef>
                        <a:tabLst/>
                      </a:pPr>
                      <a:r>
                        <a:rPr sz="1200" b="0" spc="-10" dirty="0">
                          <a:solidFill>
                            <a:srgbClr val="231F20"/>
                          </a:solidFill>
                          <a:latin typeface="gobCL" charset="0"/>
                          <a:ea typeface="gobCL" charset="0"/>
                          <a:cs typeface="gobCL" charset="0"/>
                        </a:rPr>
                        <a:t>Octubre</a:t>
                      </a:r>
                      <a:endParaRPr sz="1200" b="0" dirty="0">
                        <a:latin typeface="gobCL" charset="0"/>
                        <a:ea typeface="gobCL" charset="0"/>
                        <a:cs typeface="gobCL" charset="0"/>
                      </a:endParaRPr>
                    </a:p>
                  </a:txBody>
                  <a:tcPr marL="7200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200" b="0" spc="-15" dirty="0">
                          <a:solidFill>
                            <a:srgbClr val="231F20"/>
                          </a:solidFill>
                          <a:latin typeface="gobCL" charset="0"/>
                          <a:ea typeface="gobCL" charset="0"/>
                          <a:cs typeface="gobCL" charset="0"/>
                        </a:rPr>
                        <a:t>Trabajo </a:t>
                      </a:r>
                      <a:r>
                        <a:rPr sz="1200" b="0" spc="-5" dirty="0">
                          <a:solidFill>
                            <a:srgbClr val="231F20"/>
                          </a:solidFill>
                          <a:latin typeface="gobCL" charset="0"/>
                          <a:ea typeface="gobCL" charset="0"/>
                          <a:cs typeface="gobCL" charset="0"/>
                        </a:rPr>
                        <a:t>con</a:t>
                      </a:r>
                      <a:r>
                        <a:rPr sz="1200" b="0" spc="-15" dirty="0">
                          <a:solidFill>
                            <a:srgbClr val="231F20"/>
                          </a:solidFill>
                          <a:latin typeface="gobCL" charset="0"/>
                          <a:ea typeface="gobCL" charset="0"/>
                          <a:cs typeface="gobCL" charset="0"/>
                        </a:rPr>
                        <a:t> contrato</a:t>
                      </a:r>
                      <a:endParaRPr sz="1200" b="0" dirty="0">
                        <a:latin typeface="gobCL" charset="0"/>
                        <a:ea typeface="gobCL" charset="0"/>
                        <a:cs typeface="gobCL" charset="0"/>
                      </a:endParaRPr>
                    </a:p>
                  </a:txBody>
                  <a:tcPr marL="108000" marR="0" marT="3556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1" algn="l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200" b="0" dirty="0">
                          <a:solidFill>
                            <a:srgbClr val="231F20"/>
                          </a:solidFill>
                          <a:latin typeface="gobCL" charset="0"/>
                          <a:ea typeface="gobCL" charset="0"/>
                          <a:cs typeface="gobCL" charset="0"/>
                        </a:rPr>
                        <a:t>$500.000</a:t>
                      </a:r>
                      <a:endParaRPr sz="1200" b="0" dirty="0">
                        <a:latin typeface="gobCL" charset="0"/>
                        <a:ea typeface="gobCL" charset="0"/>
                        <a:cs typeface="gobCL" charset="0"/>
                      </a:endParaRPr>
                    </a:p>
                  </a:txBody>
                  <a:tcPr marL="0" marR="0" marT="3556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2710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200" b="0" dirty="0">
                          <a:solidFill>
                            <a:srgbClr val="231F20"/>
                          </a:solidFill>
                          <a:latin typeface="gobCL" charset="0"/>
                          <a:ea typeface="gobCL" charset="0"/>
                          <a:cs typeface="gobCL" charset="0"/>
                        </a:rPr>
                        <a:t>11</a:t>
                      </a:r>
                      <a:endParaRPr sz="1200" b="0">
                        <a:latin typeface="gobCL" charset="0"/>
                        <a:ea typeface="gobCL" charset="0"/>
                        <a:cs typeface="gobCL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238125" algn="l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200" b="0" dirty="0">
                          <a:solidFill>
                            <a:srgbClr val="231F20"/>
                          </a:solidFill>
                          <a:latin typeface="gobCL" charset="0"/>
                          <a:ea typeface="gobCL" charset="0"/>
                          <a:cs typeface="gobCL" charset="0"/>
                        </a:rPr>
                        <a:t>N</a:t>
                      </a:r>
                      <a:r>
                        <a:rPr sz="1200" b="0" spc="-5" dirty="0">
                          <a:solidFill>
                            <a:srgbClr val="231F20"/>
                          </a:solidFill>
                          <a:latin typeface="gobCL" charset="0"/>
                          <a:ea typeface="gobCL" charset="0"/>
                          <a:cs typeface="gobCL" charset="0"/>
                        </a:rPr>
                        <a:t>o</a:t>
                      </a:r>
                      <a:r>
                        <a:rPr sz="1200" b="0" dirty="0">
                          <a:solidFill>
                            <a:srgbClr val="231F20"/>
                          </a:solidFill>
                          <a:latin typeface="gobCL" charset="0"/>
                          <a:ea typeface="gobCL" charset="0"/>
                          <a:cs typeface="gobCL" charset="0"/>
                        </a:rPr>
                        <a:t>viemb</a:t>
                      </a:r>
                      <a:r>
                        <a:rPr sz="1200" b="0" spc="-20" dirty="0">
                          <a:solidFill>
                            <a:srgbClr val="231F20"/>
                          </a:solidFill>
                          <a:latin typeface="gobCL" charset="0"/>
                          <a:ea typeface="gobCL" charset="0"/>
                          <a:cs typeface="gobCL" charset="0"/>
                        </a:rPr>
                        <a:t>r</a:t>
                      </a:r>
                      <a:r>
                        <a:rPr sz="1200" b="0" dirty="0">
                          <a:solidFill>
                            <a:srgbClr val="231F20"/>
                          </a:solidFill>
                          <a:latin typeface="gobCL" charset="0"/>
                          <a:ea typeface="gobCL" charset="0"/>
                          <a:cs typeface="gobCL" charset="0"/>
                        </a:rPr>
                        <a:t>e</a:t>
                      </a:r>
                      <a:endParaRPr sz="1200" b="0" dirty="0">
                        <a:latin typeface="gobCL" charset="0"/>
                        <a:ea typeface="gobCL" charset="0"/>
                        <a:cs typeface="gobCL" charset="0"/>
                      </a:endParaRPr>
                    </a:p>
                  </a:txBody>
                  <a:tcPr marL="7200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200" b="0" spc="-15" dirty="0">
                          <a:solidFill>
                            <a:srgbClr val="231F20"/>
                          </a:solidFill>
                          <a:latin typeface="gobCL" charset="0"/>
                          <a:ea typeface="gobCL" charset="0"/>
                          <a:cs typeface="gobCL" charset="0"/>
                        </a:rPr>
                        <a:t>Trabajo </a:t>
                      </a:r>
                      <a:r>
                        <a:rPr sz="1200" b="0" spc="-5" dirty="0">
                          <a:solidFill>
                            <a:srgbClr val="231F20"/>
                          </a:solidFill>
                          <a:latin typeface="gobCL" charset="0"/>
                          <a:ea typeface="gobCL" charset="0"/>
                          <a:cs typeface="gobCL" charset="0"/>
                        </a:rPr>
                        <a:t>con</a:t>
                      </a:r>
                      <a:r>
                        <a:rPr sz="1200" b="0" spc="-15" dirty="0">
                          <a:solidFill>
                            <a:srgbClr val="231F20"/>
                          </a:solidFill>
                          <a:latin typeface="gobCL" charset="0"/>
                          <a:ea typeface="gobCL" charset="0"/>
                          <a:cs typeface="gobCL" charset="0"/>
                        </a:rPr>
                        <a:t> contrato</a:t>
                      </a:r>
                      <a:endParaRPr sz="1200" b="0" dirty="0">
                        <a:latin typeface="gobCL" charset="0"/>
                        <a:ea typeface="gobCL" charset="0"/>
                        <a:cs typeface="gobCL" charset="0"/>
                      </a:endParaRPr>
                    </a:p>
                  </a:txBody>
                  <a:tcPr marL="108000" marR="0" marT="3556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1" algn="l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200" b="0" dirty="0">
                          <a:solidFill>
                            <a:srgbClr val="231F20"/>
                          </a:solidFill>
                          <a:latin typeface="gobCL" charset="0"/>
                          <a:ea typeface="gobCL" charset="0"/>
                          <a:cs typeface="gobCL" charset="0"/>
                        </a:rPr>
                        <a:t>$500.000</a:t>
                      </a:r>
                      <a:endParaRPr sz="1200" b="0" dirty="0">
                        <a:latin typeface="gobCL" charset="0"/>
                        <a:ea typeface="gobCL" charset="0"/>
                        <a:cs typeface="gobCL" charset="0"/>
                      </a:endParaRPr>
                    </a:p>
                  </a:txBody>
                  <a:tcPr marL="0" marR="0" marT="3556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5382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200" b="0" dirty="0">
                          <a:solidFill>
                            <a:srgbClr val="231F20"/>
                          </a:solidFill>
                          <a:latin typeface="gobCL" charset="0"/>
                          <a:ea typeface="gobCL" charset="0"/>
                          <a:cs typeface="gobCL" charset="0"/>
                        </a:rPr>
                        <a:t>12</a:t>
                      </a:r>
                      <a:endParaRPr sz="1200" b="0" dirty="0">
                        <a:latin typeface="gobCL" charset="0"/>
                        <a:ea typeface="gobCL" charset="0"/>
                        <a:cs typeface="gobCL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265430" algn="l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200" b="0" spc="-5" dirty="0">
                          <a:solidFill>
                            <a:srgbClr val="231F20"/>
                          </a:solidFill>
                          <a:latin typeface="gobCL" charset="0"/>
                          <a:ea typeface="gobCL" charset="0"/>
                          <a:cs typeface="gobCL" charset="0"/>
                        </a:rPr>
                        <a:t>Diciemb</a:t>
                      </a:r>
                      <a:r>
                        <a:rPr sz="1200" b="0" spc="-20" dirty="0">
                          <a:solidFill>
                            <a:srgbClr val="231F20"/>
                          </a:solidFill>
                          <a:latin typeface="gobCL" charset="0"/>
                          <a:ea typeface="gobCL" charset="0"/>
                          <a:cs typeface="gobCL" charset="0"/>
                        </a:rPr>
                        <a:t>r</a:t>
                      </a:r>
                      <a:r>
                        <a:rPr sz="1200" b="0" dirty="0">
                          <a:solidFill>
                            <a:srgbClr val="231F20"/>
                          </a:solidFill>
                          <a:latin typeface="gobCL" charset="0"/>
                          <a:ea typeface="gobCL" charset="0"/>
                          <a:cs typeface="gobCL" charset="0"/>
                        </a:rPr>
                        <a:t>e</a:t>
                      </a:r>
                      <a:endParaRPr sz="1200" b="0" dirty="0">
                        <a:latin typeface="gobCL" charset="0"/>
                        <a:ea typeface="gobCL" charset="0"/>
                        <a:cs typeface="gobCL" charset="0"/>
                      </a:endParaRPr>
                    </a:p>
                  </a:txBody>
                  <a:tcPr marL="7200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200" b="0" spc="-15" dirty="0">
                          <a:solidFill>
                            <a:srgbClr val="231F20"/>
                          </a:solidFill>
                          <a:latin typeface="gobCL" charset="0"/>
                          <a:ea typeface="gobCL" charset="0"/>
                          <a:cs typeface="gobCL" charset="0"/>
                        </a:rPr>
                        <a:t>Trabajo </a:t>
                      </a:r>
                      <a:r>
                        <a:rPr sz="1200" b="0" spc="-5" dirty="0">
                          <a:solidFill>
                            <a:srgbClr val="231F20"/>
                          </a:solidFill>
                          <a:latin typeface="gobCL" charset="0"/>
                          <a:ea typeface="gobCL" charset="0"/>
                          <a:cs typeface="gobCL" charset="0"/>
                        </a:rPr>
                        <a:t>con</a:t>
                      </a:r>
                      <a:r>
                        <a:rPr sz="1200" b="0" spc="-15" dirty="0">
                          <a:solidFill>
                            <a:srgbClr val="231F20"/>
                          </a:solidFill>
                          <a:latin typeface="gobCL" charset="0"/>
                          <a:ea typeface="gobCL" charset="0"/>
                          <a:cs typeface="gobCL" charset="0"/>
                        </a:rPr>
                        <a:t> contrato</a:t>
                      </a:r>
                      <a:endParaRPr sz="1200" b="0" dirty="0">
                        <a:latin typeface="gobCL" charset="0"/>
                        <a:ea typeface="gobCL" charset="0"/>
                        <a:cs typeface="gobCL" charset="0"/>
                      </a:endParaRPr>
                    </a:p>
                  </a:txBody>
                  <a:tcPr marL="108000" marR="0" marT="3556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1" algn="l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200" b="0" dirty="0">
                          <a:solidFill>
                            <a:srgbClr val="231F20"/>
                          </a:solidFill>
                          <a:latin typeface="gobCL" charset="0"/>
                          <a:ea typeface="gobCL" charset="0"/>
                          <a:cs typeface="gobCL" charset="0"/>
                        </a:rPr>
                        <a:t>$500.000</a:t>
                      </a:r>
                      <a:endParaRPr sz="1200" b="0" dirty="0">
                        <a:latin typeface="gobCL" charset="0"/>
                        <a:ea typeface="gobCL" charset="0"/>
                        <a:cs typeface="gobCL" charset="0"/>
                      </a:endParaRPr>
                    </a:p>
                  </a:txBody>
                  <a:tcPr marL="0" marR="0" marT="3556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9" name="CuadroTexto 8">
            <a:extLst>
              <a:ext uri="{FF2B5EF4-FFF2-40B4-BE49-F238E27FC236}">
                <a16:creationId xmlns:a16="http://schemas.microsoft.com/office/drawing/2014/main" id="{507AB457-2C18-8704-35CE-BC05D3CD05AB}"/>
              </a:ext>
            </a:extLst>
          </p:cNvPr>
          <p:cNvSpPr txBox="1"/>
          <p:nvPr/>
        </p:nvSpPr>
        <p:spPr>
          <a:xfrm>
            <a:off x="586408" y="5335761"/>
            <a:ext cx="7971182" cy="30777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s-CL" sz="1400" b="1" dirty="0">
                <a:solidFill>
                  <a:schemeClr val="bg1"/>
                </a:solidFill>
                <a:latin typeface="gobCL" charset="0"/>
                <a:ea typeface="gobCL" charset="0"/>
                <a:cs typeface="gobCL" charset="0"/>
              </a:rPr>
              <a:t>Total ingreso de 1</a:t>
            </a:r>
            <a:r>
              <a:rPr lang="es-CL" sz="1400" b="1" spc="-30" dirty="0">
                <a:solidFill>
                  <a:schemeClr val="bg1"/>
                </a:solidFill>
                <a:latin typeface="gobCL" charset="0"/>
                <a:ea typeface="gobCL" charset="0"/>
                <a:cs typeface="gobCL" charset="0"/>
              </a:rPr>
              <a:t> </a:t>
            </a:r>
            <a:r>
              <a:rPr lang="es-CL" sz="1400" b="1" dirty="0">
                <a:solidFill>
                  <a:schemeClr val="bg1"/>
                </a:solidFill>
                <a:latin typeface="gobCL" charset="0"/>
                <a:ea typeface="gobCL" charset="0"/>
                <a:cs typeface="gobCL" charset="0"/>
              </a:rPr>
              <a:t>año $3.700.000 dividido por 12 da </a:t>
            </a:r>
            <a:r>
              <a:rPr lang="es-CL" sz="1400" b="1" spc="-5" dirty="0">
                <a:solidFill>
                  <a:schemeClr val="bg1"/>
                </a:solidFill>
                <a:latin typeface="gobCL" charset="0"/>
                <a:ea typeface="gobCL" charset="0"/>
                <a:cs typeface="gobCL" charset="0"/>
              </a:rPr>
              <a:t>el promedio mensual :</a:t>
            </a:r>
            <a:r>
              <a:rPr lang="es-CL" sz="1400" b="1" dirty="0">
                <a:solidFill>
                  <a:schemeClr val="bg1"/>
                </a:solidFill>
                <a:latin typeface="gobCL" charset="0"/>
                <a:ea typeface="gobCL" charset="0"/>
                <a:cs typeface="gobCL" charset="0"/>
              </a:rPr>
              <a:t> $308.333</a:t>
            </a:r>
          </a:p>
        </p:txBody>
      </p:sp>
      <p:graphicFrame>
        <p:nvGraphicFramePr>
          <p:cNvPr id="11" name="Tabla 10">
            <a:extLst>
              <a:ext uri="{FF2B5EF4-FFF2-40B4-BE49-F238E27FC236}">
                <a16:creationId xmlns:a16="http://schemas.microsoft.com/office/drawing/2014/main" id="{C30AD564-8EDD-D647-A429-BBF1419F3E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0613974"/>
              </p:ext>
            </p:extLst>
          </p:nvPr>
        </p:nvGraphicFramePr>
        <p:xfrm>
          <a:off x="5280991" y="4949274"/>
          <a:ext cx="3276599" cy="2184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93576">
                  <a:extLst>
                    <a:ext uri="{9D8B030D-6E8A-4147-A177-3AD203B41FA5}">
                      <a16:colId xmlns:a16="http://schemas.microsoft.com/office/drawing/2014/main" val="2441519112"/>
                    </a:ext>
                  </a:extLst>
                </a:gridCol>
                <a:gridCol w="2183023">
                  <a:extLst>
                    <a:ext uri="{9D8B030D-6E8A-4147-A177-3AD203B41FA5}">
                      <a16:colId xmlns:a16="http://schemas.microsoft.com/office/drawing/2014/main" val="212961118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227013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8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1" dirty="0">
                          <a:latin typeface="gobCL" charset="0"/>
                          <a:ea typeface="gobCL" charset="0"/>
                          <a:cs typeface="gobCL" charset="0"/>
                        </a:rPr>
                        <a:t>Suma total       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47675" lvl="1" indent="0" algn="l">
                        <a:lnSpc>
                          <a:spcPct val="100000"/>
                        </a:lnSpc>
                        <a:spcBef>
                          <a:spcPts val="280"/>
                        </a:spcBef>
                        <a:tabLst/>
                      </a:pPr>
                      <a:r>
                        <a:rPr lang="es-CL" sz="1200" b="1" dirty="0">
                          <a:solidFill>
                            <a:srgbClr val="231F20"/>
                          </a:solidFill>
                          <a:latin typeface="gobCL" charset="0"/>
                          <a:ea typeface="gobCL" charset="0"/>
                          <a:cs typeface="gobCL" charset="0"/>
                        </a:rPr>
                        <a:t>$3.700.000</a:t>
                      </a:r>
                      <a:endParaRPr sz="1200" b="0" dirty="0">
                        <a:latin typeface="gobCL" charset="0"/>
                        <a:ea typeface="gobCL" charset="0"/>
                        <a:cs typeface="gobCL" charset="0"/>
                      </a:endParaRPr>
                    </a:p>
                  </a:txBody>
                  <a:tcPr marL="0" marR="0" marT="3556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9122810"/>
                  </a:ext>
                </a:extLst>
              </a:tr>
            </a:tbl>
          </a:graphicData>
        </a:graphic>
      </p:graphicFrame>
      <p:sp>
        <p:nvSpPr>
          <p:cNvPr id="12" name="CuadroTexto 11">
            <a:extLst>
              <a:ext uri="{FF2B5EF4-FFF2-40B4-BE49-F238E27FC236}">
                <a16:creationId xmlns:a16="http://schemas.microsoft.com/office/drawing/2014/main" id="{6441AFFE-9203-5B1F-1E70-250DC8071285}"/>
              </a:ext>
            </a:extLst>
          </p:cNvPr>
          <p:cNvSpPr txBox="1"/>
          <p:nvPr/>
        </p:nvSpPr>
        <p:spPr>
          <a:xfrm>
            <a:off x="956886" y="597696"/>
            <a:ext cx="72302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>
                <a:solidFill>
                  <a:schemeClr val="bg1"/>
                </a:solidFill>
              </a:rPr>
              <a:t>Cálculo del promedio mensual de ingresos de un integrantes del hogar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94FCFDF7-35F4-AAF1-545A-6CB231875C92}"/>
              </a:ext>
            </a:extLst>
          </p:cNvPr>
          <p:cNvSpPr txBox="1"/>
          <p:nvPr/>
        </p:nvSpPr>
        <p:spPr>
          <a:xfrm>
            <a:off x="-1093721" y="1096915"/>
            <a:ext cx="109372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34620" marR="116205">
              <a:spcAft>
                <a:spcPts val="800"/>
              </a:spcAft>
            </a:pPr>
            <a:r>
              <a:rPr lang="es-CL" sz="1200" spc="-5" dirty="0">
                <a:solidFill>
                  <a:schemeClr val="bg1"/>
                </a:solidFill>
                <a:latin typeface="gobCL" charset="0"/>
                <a:ea typeface="gobCL" charset="0"/>
                <a:cs typeface="gobCL" charset="0"/>
              </a:rPr>
              <a:t>Ejemplo:</a:t>
            </a:r>
            <a:endParaRPr lang="es-CL" sz="1100" dirty="0">
              <a:solidFill>
                <a:schemeClr val="bg1"/>
              </a:solidFill>
              <a:latin typeface="gobCL" charset="0"/>
              <a:ea typeface="gobCL" charset="0"/>
              <a:cs typeface="gobCL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9B35DDD-BE44-1AFE-3E7B-C21EF222C004}"/>
              </a:ext>
            </a:extLst>
          </p:cNvPr>
          <p:cNvSpPr txBox="1"/>
          <p:nvPr/>
        </p:nvSpPr>
        <p:spPr>
          <a:xfrm>
            <a:off x="586408" y="5765132"/>
            <a:ext cx="7971182" cy="30777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s-CL" sz="1400" b="1" dirty="0">
                <a:solidFill>
                  <a:schemeClr val="bg1"/>
                </a:solidFill>
                <a:latin typeface="gobCL" charset="0"/>
                <a:ea typeface="gobCL" charset="0"/>
                <a:cs typeface="gobCL" charset="0"/>
              </a:rPr>
              <a:t>Si postulas en el año en curso, se suman los últimos 10 meses, el resultado se divide por 10</a:t>
            </a:r>
          </a:p>
        </p:txBody>
      </p:sp>
    </p:spTree>
    <p:extLst>
      <p:ext uri="{BB962C8B-B14F-4D97-AF65-F5344CB8AC3E}">
        <p14:creationId xmlns:p14="http://schemas.microsoft.com/office/powerpoint/2010/main" val="15979411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0D91623-5356-2153-F5EE-AEF9289BAD3E}"/>
              </a:ext>
            </a:extLst>
          </p:cNvPr>
          <p:cNvSpPr txBox="1"/>
          <p:nvPr/>
        </p:nvSpPr>
        <p:spPr>
          <a:xfrm>
            <a:off x="1509713" y="1991583"/>
            <a:ext cx="4319588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sz="1400" dirty="0">
                <a:solidFill>
                  <a:schemeClr val="bg1"/>
                </a:solidFill>
                <a:latin typeface="gobCL" charset="0"/>
                <a:ea typeface="gobCL" charset="0"/>
                <a:cs typeface="gobCL" charset="0"/>
              </a:rPr>
              <a:t>El Registro Social de Hogares es el sistema que utiliza el Estado para apoyar la postulación y selección de beneficiarios a diversas prestaciones sociales o subsidios otorgados  por el Estado, y consiste en una base de datos que contiene información  declarada por la ciudadanía y datos administrativos.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6441AFFE-9203-5B1F-1E70-250DC8071285}"/>
              </a:ext>
            </a:extLst>
          </p:cNvPr>
          <p:cNvSpPr txBox="1"/>
          <p:nvPr/>
        </p:nvSpPr>
        <p:spPr>
          <a:xfrm>
            <a:off x="1509713" y="990650"/>
            <a:ext cx="63484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 b="1" dirty="0">
                <a:solidFill>
                  <a:schemeClr val="bg1"/>
                </a:solidFill>
              </a:rPr>
              <a:t>Como facilitar el procesamiento de la información que ingresas al FUAS ingresando los datos de tu hogar en el Registro Social de Hogares</a:t>
            </a:r>
          </a:p>
        </p:txBody>
      </p:sp>
      <p:sp>
        <p:nvSpPr>
          <p:cNvPr id="2" name="object 4">
            <a:extLst>
              <a:ext uri="{FF2B5EF4-FFF2-40B4-BE49-F238E27FC236}">
                <a16:creationId xmlns:a16="http://schemas.microsoft.com/office/drawing/2014/main" id="{36D8A6AF-D811-1185-F20A-EAB9239ED273}"/>
              </a:ext>
            </a:extLst>
          </p:cNvPr>
          <p:cNvSpPr/>
          <p:nvPr/>
        </p:nvSpPr>
        <p:spPr>
          <a:xfrm>
            <a:off x="3548082" y="4076541"/>
            <a:ext cx="3800440" cy="1305084"/>
          </a:xfrm>
          <a:prstGeom prst="rect">
            <a:avLst/>
          </a:prstGeom>
          <a:blipFill>
            <a:blip r:embed="rId2" cstate="print">
              <a:alphaModFix amt="85000"/>
            </a:blip>
            <a:stretch>
              <a:fillRect/>
            </a:stretch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AB2A760-2084-F438-5DA4-D9CDB68E5680}"/>
              </a:ext>
            </a:extLst>
          </p:cNvPr>
          <p:cNvSpPr txBox="1"/>
          <p:nvPr/>
        </p:nvSpPr>
        <p:spPr>
          <a:xfrm>
            <a:off x="1509712" y="3376578"/>
            <a:ext cx="634841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s-CL" sz="1400" dirty="0">
                <a:solidFill>
                  <a:schemeClr val="bg1"/>
                </a:solidFill>
                <a:latin typeface="gobCL" charset="0"/>
                <a:ea typeface="gobCL" charset="0"/>
                <a:cs typeface="gobCL" charset="0"/>
              </a:rPr>
              <a:t>Si tu hogar no tiene RSH, solicita su ingreso.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s-CL" sz="1400" dirty="0">
                <a:solidFill>
                  <a:schemeClr val="bg1"/>
                </a:solidFill>
                <a:latin typeface="gobCL" charset="0"/>
                <a:ea typeface="gobCL" charset="0"/>
                <a:cs typeface="gobCL" charset="0"/>
              </a:rPr>
              <a:t>Si ya tienes RSH verifica que los datos de tu hogar  estén actualizados.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56EFF13B-BC6E-1EAE-D258-669C82E1082D}"/>
              </a:ext>
            </a:extLst>
          </p:cNvPr>
          <p:cNvSpPr txBox="1"/>
          <p:nvPr/>
        </p:nvSpPr>
        <p:spPr>
          <a:xfrm>
            <a:off x="1509713" y="4524993"/>
            <a:ext cx="218598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sz="1400" dirty="0" err="1">
                <a:solidFill>
                  <a:schemeClr val="bg1"/>
                </a:solidFill>
                <a:latin typeface="gobCL" charset="0"/>
                <a:ea typeface="gobCL" charset="0"/>
                <a:cs typeface="gobCL" charset="0"/>
              </a:rPr>
              <a:t>www.registrosocial.gob.cl</a:t>
            </a:r>
            <a:endParaRPr lang="es-CL" sz="1400" dirty="0">
              <a:solidFill>
                <a:schemeClr val="bg1"/>
              </a:solidFill>
              <a:latin typeface="gobCL" charset="0"/>
              <a:ea typeface="gobCL" charset="0"/>
              <a:cs typeface="gobC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99594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uadroTexto 11">
            <a:extLst>
              <a:ext uri="{FF2B5EF4-FFF2-40B4-BE49-F238E27FC236}">
                <a16:creationId xmlns:a16="http://schemas.microsoft.com/office/drawing/2014/main" id="{6441AFFE-9203-5B1F-1E70-250DC8071285}"/>
              </a:ext>
            </a:extLst>
          </p:cNvPr>
          <p:cNvSpPr txBox="1"/>
          <p:nvPr/>
        </p:nvSpPr>
        <p:spPr>
          <a:xfrm>
            <a:off x="2386014" y="1590725"/>
            <a:ext cx="35861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 b="1" dirty="0">
                <a:solidFill>
                  <a:schemeClr val="bg1"/>
                </a:solidFill>
              </a:rPr>
              <a:t>Requisitos generales para optar a la Gratuidad universitaria 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AB2A760-2084-F438-5DA4-D9CDB68E5680}"/>
              </a:ext>
            </a:extLst>
          </p:cNvPr>
          <p:cNvSpPr txBox="1"/>
          <p:nvPr/>
        </p:nvSpPr>
        <p:spPr>
          <a:xfrm>
            <a:off x="2386013" y="2514550"/>
            <a:ext cx="4319588" cy="19082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Font typeface="Wingdings" pitchFamily="2" charset="2"/>
              <a:buChar char="Ø"/>
            </a:pPr>
            <a:r>
              <a:rPr lang="es-CL" sz="1400" b="1" dirty="0">
                <a:solidFill>
                  <a:schemeClr val="bg1"/>
                </a:solidFill>
                <a:latin typeface="gobCL" charset="0"/>
                <a:ea typeface="gobCL" charset="0"/>
                <a:cs typeface="gobCL" charset="0"/>
              </a:rPr>
              <a:t>Provenir de los hogares pertenecientes al 60% de menores ingresos del país.</a:t>
            </a:r>
          </a:p>
          <a:p>
            <a:pPr marL="285750" indent="-285750">
              <a:spcAft>
                <a:spcPts val="1200"/>
              </a:spcAft>
              <a:buFont typeface="Wingdings" pitchFamily="2" charset="2"/>
              <a:buChar char="Ø"/>
            </a:pPr>
            <a:r>
              <a:rPr lang="es-CL" sz="1400" b="1" dirty="0">
                <a:solidFill>
                  <a:schemeClr val="bg1"/>
                </a:solidFill>
                <a:latin typeface="gobCL" charset="0"/>
                <a:ea typeface="gobCL" charset="0"/>
                <a:cs typeface="gobCL" charset="0"/>
              </a:rPr>
              <a:t>Matricularse en alguna de las instituciones adscritas a la gratuidad.</a:t>
            </a:r>
          </a:p>
          <a:p>
            <a:pPr marL="285750" indent="-285750">
              <a:spcAft>
                <a:spcPts val="1200"/>
              </a:spcAft>
              <a:buFont typeface="Wingdings" pitchFamily="2" charset="2"/>
              <a:buChar char="Ø"/>
            </a:pPr>
            <a:r>
              <a:rPr lang="es-CL" sz="1400" b="1" dirty="0">
                <a:solidFill>
                  <a:schemeClr val="bg1"/>
                </a:solidFill>
                <a:latin typeface="gobCL" charset="0"/>
                <a:ea typeface="gobCL" charset="0"/>
                <a:cs typeface="gobCL" charset="0"/>
              </a:rPr>
              <a:t>No contar con un título profesional previo o un grado de licenciatura terminal, obtenido en alguna  institución nacional o extranjera. </a:t>
            </a:r>
          </a:p>
        </p:txBody>
      </p:sp>
    </p:spTree>
    <p:extLst>
      <p:ext uri="{BB962C8B-B14F-4D97-AF65-F5344CB8AC3E}">
        <p14:creationId xmlns:p14="http://schemas.microsoft.com/office/powerpoint/2010/main" val="33740129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uadroTexto 11">
            <a:extLst>
              <a:ext uri="{FF2B5EF4-FFF2-40B4-BE49-F238E27FC236}">
                <a16:creationId xmlns:a16="http://schemas.microsoft.com/office/drawing/2014/main" id="{6441AFFE-9203-5B1F-1E70-250DC8071285}"/>
              </a:ext>
            </a:extLst>
          </p:cNvPr>
          <p:cNvSpPr txBox="1"/>
          <p:nvPr/>
        </p:nvSpPr>
        <p:spPr>
          <a:xfrm>
            <a:off x="1816894" y="1410048"/>
            <a:ext cx="46624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 b="1" dirty="0">
                <a:solidFill>
                  <a:schemeClr val="bg1"/>
                </a:solidFill>
              </a:rPr>
              <a:t>Se podrá acceder a Gratuidad excepcionalmente en los siguientes casos: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AB2A760-2084-F438-5DA4-D9CDB68E5680}"/>
              </a:ext>
            </a:extLst>
          </p:cNvPr>
          <p:cNvSpPr txBox="1"/>
          <p:nvPr/>
        </p:nvSpPr>
        <p:spPr>
          <a:xfrm>
            <a:off x="1816894" y="2295475"/>
            <a:ext cx="5662612" cy="3293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Font typeface="Wingdings" pitchFamily="2" charset="2"/>
              <a:buChar char="Ø"/>
            </a:pPr>
            <a:r>
              <a:rPr lang="es-CL" sz="1400" b="1" dirty="0">
                <a:solidFill>
                  <a:schemeClr val="bg1"/>
                </a:solidFill>
                <a:latin typeface="gobCL" charset="0"/>
                <a:ea typeface="gobCL" charset="0"/>
                <a:cs typeface="gobCL" charset="0"/>
              </a:rPr>
              <a:t>Estudiantes con licenciatura  que optan  por cursar un programa conducente a un título de profesor o educador, bajo las condiciones que señala la  normativa.</a:t>
            </a:r>
          </a:p>
          <a:p>
            <a:pPr marL="285750" indent="-285750">
              <a:spcAft>
                <a:spcPts val="1200"/>
              </a:spcAft>
              <a:buFont typeface="Wingdings" pitchFamily="2" charset="2"/>
              <a:buChar char="Ø"/>
            </a:pPr>
            <a:r>
              <a:rPr lang="es-CL" sz="1400" b="1" dirty="0">
                <a:solidFill>
                  <a:schemeClr val="bg1"/>
                </a:solidFill>
                <a:latin typeface="gobCL" charset="0"/>
                <a:ea typeface="gobCL" charset="0"/>
                <a:cs typeface="gobCL" charset="0"/>
              </a:rPr>
              <a:t>Estudiantes con título técnico de nivel superior, que se matriculan en carreras  conducentes a título profesional, con o sin licenciatura.</a:t>
            </a:r>
          </a:p>
          <a:p>
            <a:pPr marL="285750" indent="-285750">
              <a:spcAft>
                <a:spcPts val="1200"/>
              </a:spcAft>
              <a:buFont typeface="Wingdings" pitchFamily="2" charset="2"/>
              <a:buChar char="Ø"/>
            </a:pPr>
            <a:r>
              <a:rPr lang="es-CL" sz="1400" b="1" dirty="0">
                <a:solidFill>
                  <a:schemeClr val="bg1"/>
                </a:solidFill>
                <a:latin typeface="gobCL" charset="0"/>
                <a:ea typeface="gobCL" charset="0"/>
                <a:cs typeface="gobCL" charset="0"/>
              </a:rPr>
              <a:t>Si ya eres estudiante de la educación superior, no debes haber excedido la duración nominal de la carrera.</a:t>
            </a:r>
          </a:p>
          <a:p>
            <a:pPr marL="285750" indent="-285750">
              <a:spcAft>
                <a:spcPts val="1200"/>
              </a:spcAft>
              <a:buFont typeface="Wingdings" pitchFamily="2" charset="2"/>
              <a:buChar char="Ø"/>
            </a:pPr>
            <a:r>
              <a:rPr lang="es-CL" sz="1400" b="1" dirty="0">
                <a:solidFill>
                  <a:schemeClr val="bg1"/>
                </a:solidFill>
                <a:latin typeface="gobCL" charset="0"/>
                <a:ea typeface="gobCL" charset="0"/>
                <a:cs typeface="gobCL" charset="0"/>
              </a:rPr>
              <a:t>Tener nacionalidad chilena, o bien ser extranjero con residencia definitiva vigente o residencia temporal. </a:t>
            </a:r>
          </a:p>
          <a:p>
            <a:pPr marL="742950" lvl="1" indent="-285750">
              <a:spcAft>
                <a:spcPts val="1200"/>
              </a:spcAft>
              <a:buFont typeface="Wingdings" pitchFamily="2" charset="2"/>
              <a:buChar char="Ø"/>
            </a:pPr>
            <a:r>
              <a:rPr lang="es-CL" sz="1400" b="1" dirty="0">
                <a:solidFill>
                  <a:schemeClr val="bg1"/>
                </a:solidFill>
                <a:latin typeface="gobCL" charset="0"/>
                <a:ea typeface="gobCL" charset="0"/>
                <a:cs typeface="gobCL" charset="0"/>
              </a:rPr>
              <a:t>En caso de  tener residencia temporal, el estudiante debe además contar con enseñanza media completa cursada en Chile.</a:t>
            </a:r>
          </a:p>
        </p:txBody>
      </p:sp>
    </p:spTree>
    <p:extLst>
      <p:ext uri="{BB962C8B-B14F-4D97-AF65-F5344CB8AC3E}">
        <p14:creationId xmlns:p14="http://schemas.microsoft.com/office/powerpoint/2010/main" val="7693918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uadroTexto 11">
            <a:extLst>
              <a:ext uri="{FF2B5EF4-FFF2-40B4-BE49-F238E27FC236}">
                <a16:creationId xmlns:a16="http://schemas.microsoft.com/office/drawing/2014/main" id="{6441AFFE-9203-5B1F-1E70-250DC8071285}"/>
              </a:ext>
            </a:extLst>
          </p:cNvPr>
          <p:cNvSpPr txBox="1"/>
          <p:nvPr/>
        </p:nvSpPr>
        <p:spPr>
          <a:xfrm>
            <a:off x="1816894" y="2019648"/>
            <a:ext cx="46624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 b="1" dirty="0">
                <a:solidFill>
                  <a:schemeClr val="bg1"/>
                </a:solidFill>
              </a:rPr>
              <a:t>Mantención de la Gratuidad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AB2A760-2084-F438-5DA4-D9CDB68E5680}"/>
              </a:ext>
            </a:extLst>
          </p:cNvPr>
          <p:cNvSpPr txBox="1"/>
          <p:nvPr/>
        </p:nvSpPr>
        <p:spPr>
          <a:xfrm>
            <a:off x="1816894" y="2875002"/>
            <a:ext cx="5662612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Font typeface="Wingdings" pitchFamily="2" charset="2"/>
              <a:buChar char="Ø"/>
            </a:pPr>
            <a:r>
              <a:rPr lang="es-CL" sz="1400" b="1" dirty="0">
                <a:solidFill>
                  <a:schemeClr val="bg1"/>
                </a:solidFill>
                <a:latin typeface="gobCL" charset="0"/>
                <a:ea typeface="gobCL" charset="0"/>
                <a:cs typeface="gobCL" charset="0"/>
              </a:rPr>
              <a:t>Mantener matrícula anual en una institución de educación superior adscrita a gratuidad.</a:t>
            </a:r>
          </a:p>
          <a:p>
            <a:pPr marL="285750" indent="-285750">
              <a:spcAft>
                <a:spcPts val="1200"/>
              </a:spcAft>
              <a:buFont typeface="Wingdings" pitchFamily="2" charset="2"/>
              <a:buChar char="Ø"/>
            </a:pPr>
            <a:r>
              <a:rPr lang="es-CL" sz="1400" b="1" dirty="0">
                <a:solidFill>
                  <a:schemeClr val="bg1"/>
                </a:solidFill>
                <a:latin typeface="gobCL" charset="0"/>
                <a:ea typeface="gobCL" charset="0"/>
                <a:cs typeface="gobCL" charset="0"/>
              </a:rPr>
              <a:t>Permanecer dentro de la duración nominal de la carrera </a:t>
            </a:r>
            <a:br>
              <a:rPr lang="es-CL" sz="1400" b="1" dirty="0">
                <a:solidFill>
                  <a:schemeClr val="bg1"/>
                </a:solidFill>
                <a:latin typeface="gobCL" charset="0"/>
                <a:ea typeface="gobCL" charset="0"/>
                <a:cs typeface="gobCL" charset="0"/>
              </a:rPr>
            </a:br>
            <a:r>
              <a:rPr lang="es-CL" sz="1400" b="1" dirty="0">
                <a:solidFill>
                  <a:schemeClr val="bg1"/>
                </a:solidFill>
                <a:latin typeface="gobCL" charset="0"/>
                <a:ea typeface="gobCL" charset="0"/>
                <a:cs typeface="gobCL" charset="0"/>
              </a:rPr>
              <a:t>(no es posible recibir el beneficio por más tiempo).</a:t>
            </a:r>
          </a:p>
        </p:txBody>
      </p:sp>
    </p:spTree>
    <p:extLst>
      <p:ext uri="{BB962C8B-B14F-4D97-AF65-F5344CB8AC3E}">
        <p14:creationId xmlns:p14="http://schemas.microsoft.com/office/powerpoint/2010/main" val="373103960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5474</TotalTime>
  <Words>1300</Words>
  <Application>Microsoft Office PowerPoint</Application>
  <PresentationFormat>Presentación en pantalla (4:3)</PresentationFormat>
  <Paragraphs>176</Paragraphs>
  <Slides>18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gobCL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Carlos Ricardo Gatica Sepulveda</dc:creator>
  <cp:lastModifiedBy>Pabla Evelyn Santiago Santiago</cp:lastModifiedBy>
  <cp:revision>14</cp:revision>
  <dcterms:created xsi:type="dcterms:W3CDTF">2023-05-29T15:29:30Z</dcterms:created>
  <dcterms:modified xsi:type="dcterms:W3CDTF">2023-10-06T11:42:12Z</dcterms:modified>
</cp:coreProperties>
</file>