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modernComment_107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0E845E-CB4E-6FA6-F82E-B1E006854C62}" name="Yennifer Alejandra Caroca Arenas" initials="YACA" userId="S::yennifer.caroca@mineduc.cl::96f38c8f-12c9-47a5-934f-eb23a0b834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94694"/>
  </p:normalViewPr>
  <p:slideViewPr>
    <p:cSldViewPr>
      <p:cViewPr varScale="1">
        <p:scale>
          <a:sx n="121" d="100"/>
          <a:sy n="121" d="100"/>
        </p:scale>
        <p:origin x="16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modernComment_107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4E0FBC-A372-4491-BEE2-8B49454205F6}" authorId="{DA0E845E-CB4E-6FA6-F82E-B1E006854C62}" created="2023-09-20T16:19:42.7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3"/>
      <ac:picMk id="3" creationId="{00000000-0000-0000-0000-000000000000}"/>
    </ac:deMkLst>
    <p188:txBody>
      <a:bodyPr/>
      <a:lstStyle/>
      <a:p>
        <a:r>
          <a:rPr lang="es-CL"/>
          <a:t>CAMBIAR MASCARA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8717" y="2496134"/>
            <a:ext cx="3766565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766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0288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9495" y="2575051"/>
            <a:ext cx="3345179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4620" y="1884375"/>
            <a:ext cx="6334759" cy="4142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355F046-F14B-0774-D61C-D59C2CD8FC2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2286000" y="228600"/>
            <a:ext cx="1707895" cy="69532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69F8FB88-0EF7-EE19-AFB5-EFFF78F20C0B}"/>
              </a:ext>
            </a:extLst>
          </p:cNvPr>
          <p:cNvSpPr/>
          <p:nvPr userDrawn="1"/>
        </p:nvSpPr>
        <p:spPr>
          <a:xfrm>
            <a:off x="0" y="-94171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218406-8B85-2A54-5C49-9E3F7DFB2B1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153400" y="49387"/>
            <a:ext cx="812036" cy="38984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0F04A9A-91E8-2836-C0AA-30AE2590503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35000"/>
          </a:blip>
          <a:stretch>
            <a:fillRect/>
          </a:stretch>
        </p:blipFill>
        <p:spPr>
          <a:xfrm>
            <a:off x="4343400" y="113247"/>
            <a:ext cx="3962398" cy="2682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eficiosestudiantiles.cl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ciosestudiantiles.cl/" TargetMode="External"/><Relationship Id="rId2" Type="http://schemas.openxmlformats.org/officeDocument/2006/relationships/hyperlink" Target="http://www.fuas.c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SubseEdSuperi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8/10/relationships/comments" Target="../comments/modernComment_107_0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09039C9-7FBA-49A4-AECA-0A516BA3E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05000"/>
            <a:ext cx="4800600" cy="23046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14C8028-BC15-0A07-D3EE-F4CAC9835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39441"/>
            <a:ext cx="4800600" cy="96555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BD0A7A0-7552-77A1-C26D-B063092A1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4387786"/>
            <a:ext cx="5631356" cy="11410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074" y="767588"/>
            <a:ext cx="6423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850" algn="l"/>
              </a:tabLst>
            </a:pPr>
            <a:r>
              <a:rPr sz="2400" dirty="0">
                <a:latin typeface="Arial"/>
                <a:cs typeface="Arial"/>
              </a:rPr>
              <a:t>c)	Ingreso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estudiantes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clave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única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5463" y="4076192"/>
            <a:ext cx="2260657" cy="232765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751896" y="2395365"/>
            <a:ext cx="2554605" cy="1250315"/>
            <a:chOff x="774191" y="2353030"/>
            <a:chExt cx="2554605" cy="12503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51" y="2401823"/>
              <a:ext cx="2264664" cy="12009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07719" y="2392679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69" h="347980">
                  <a:moveTo>
                    <a:pt x="178308" y="0"/>
                  </a:moveTo>
                  <a:lnTo>
                    <a:pt x="130907" y="6201"/>
                  </a:lnTo>
                  <a:lnTo>
                    <a:pt x="88312" y="23706"/>
                  </a:lnTo>
                  <a:lnTo>
                    <a:pt x="52225" y="50863"/>
                  </a:lnTo>
                  <a:lnTo>
                    <a:pt x="24344" y="86021"/>
                  </a:lnTo>
                  <a:lnTo>
                    <a:pt x="6369" y="127529"/>
                  </a:lnTo>
                  <a:lnTo>
                    <a:pt x="0" y="173736"/>
                  </a:lnTo>
                  <a:lnTo>
                    <a:pt x="6369" y="219942"/>
                  </a:lnTo>
                  <a:lnTo>
                    <a:pt x="24344" y="261450"/>
                  </a:lnTo>
                  <a:lnTo>
                    <a:pt x="52225" y="296608"/>
                  </a:lnTo>
                  <a:lnTo>
                    <a:pt x="88312" y="323765"/>
                  </a:lnTo>
                  <a:lnTo>
                    <a:pt x="130907" y="341270"/>
                  </a:lnTo>
                  <a:lnTo>
                    <a:pt x="178308" y="347472"/>
                  </a:lnTo>
                  <a:lnTo>
                    <a:pt x="225708" y="341270"/>
                  </a:lnTo>
                  <a:lnTo>
                    <a:pt x="268303" y="323765"/>
                  </a:lnTo>
                  <a:lnTo>
                    <a:pt x="304390" y="296608"/>
                  </a:lnTo>
                  <a:lnTo>
                    <a:pt x="332271" y="261450"/>
                  </a:lnTo>
                  <a:lnTo>
                    <a:pt x="350246" y="219942"/>
                  </a:lnTo>
                  <a:lnTo>
                    <a:pt x="356616" y="173736"/>
                  </a:lnTo>
                  <a:lnTo>
                    <a:pt x="350246" y="127529"/>
                  </a:lnTo>
                  <a:lnTo>
                    <a:pt x="332271" y="86021"/>
                  </a:lnTo>
                  <a:lnTo>
                    <a:pt x="304390" y="50863"/>
                  </a:lnTo>
                  <a:lnTo>
                    <a:pt x="268303" y="23706"/>
                  </a:lnTo>
                  <a:lnTo>
                    <a:pt x="225708" y="6201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4191" y="2353030"/>
              <a:ext cx="421982" cy="51335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37717" y="1281506"/>
            <a:ext cx="780795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Haz clic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“INICIAR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SESIÓN”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completa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RUT y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contraseña. Si no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recuerdas 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clave,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podrás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recuperarla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través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opción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“Olvidaste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tu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Clave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Única”,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llamando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600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360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33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03.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77240" y="4039565"/>
            <a:ext cx="422275" cy="510540"/>
            <a:chOff x="777240" y="3721557"/>
            <a:chExt cx="422275" cy="510540"/>
          </a:xfrm>
        </p:grpSpPr>
        <p:sp>
          <p:nvSpPr>
            <p:cNvPr id="10" name="object 10"/>
            <p:cNvSpPr/>
            <p:nvPr/>
          </p:nvSpPr>
          <p:spPr>
            <a:xfrm>
              <a:off x="810768" y="3761232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69" h="347979">
                  <a:moveTo>
                    <a:pt x="178307" y="0"/>
                  </a:moveTo>
                  <a:lnTo>
                    <a:pt x="130907" y="6201"/>
                  </a:lnTo>
                  <a:lnTo>
                    <a:pt x="88312" y="23706"/>
                  </a:lnTo>
                  <a:lnTo>
                    <a:pt x="52225" y="50863"/>
                  </a:lnTo>
                  <a:lnTo>
                    <a:pt x="24344" y="86021"/>
                  </a:lnTo>
                  <a:lnTo>
                    <a:pt x="6369" y="127529"/>
                  </a:lnTo>
                  <a:lnTo>
                    <a:pt x="0" y="173736"/>
                  </a:lnTo>
                  <a:lnTo>
                    <a:pt x="6369" y="219942"/>
                  </a:lnTo>
                  <a:lnTo>
                    <a:pt x="24344" y="261450"/>
                  </a:lnTo>
                  <a:lnTo>
                    <a:pt x="52225" y="296608"/>
                  </a:lnTo>
                  <a:lnTo>
                    <a:pt x="88312" y="323765"/>
                  </a:lnTo>
                  <a:lnTo>
                    <a:pt x="130907" y="341270"/>
                  </a:lnTo>
                  <a:lnTo>
                    <a:pt x="178307" y="347472"/>
                  </a:lnTo>
                  <a:lnTo>
                    <a:pt x="225708" y="341270"/>
                  </a:lnTo>
                  <a:lnTo>
                    <a:pt x="268303" y="323765"/>
                  </a:lnTo>
                  <a:lnTo>
                    <a:pt x="304390" y="296608"/>
                  </a:lnTo>
                  <a:lnTo>
                    <a:pt x="332271" y="261450"/>
                  </a:lnTo>
                  <a:lnTo>
                    <a:pt x="350246" y="219942"/>
                  </a:lnTo>
                  <a:lnTo>
                    <a:pt x="356616" y="173736"/>
                  </a:lnTo>
                  <a:lnTo>
                    <a:pt x="350246" y="127529"/>
                  </a:lnTo>
                  <a:lnTo>
                    <a:pt x="332271" y="86021"/>
                  </a:lnTo>
                  <a:lnTo>
                    <a:pt x="304390" y="50863"/>
                  </a:lnTo>
                  <a:lnTo>
                    <a:pt x="268303" y="23706"/>
                  </a:lnTo>
                  <a:lnTo>
                    <a:pt x="225708" y="6201"/>
                  </a:lnTo>
                  <a:lnTo>
                    <a:pt x="178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240" y="3721557"/>
              <a:ext cx="421982" cy="510336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918768" y="408914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432815" y="2435014"/>
            <a:ext cx="2983992" cy="3119604"/>
            <a:chOff x="3721608" y="2474976"/>
            <a:chExt cx="3758565" cy="3929379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1608" y="2474976"/>
              <a:ext cx="3758184" cy="392887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590288" y="3496056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70" h="347979">
                  <a:moveTo>
                    <a:pt x="178308" y="0"/>
                  </a:moveTo>
                  <a:lnTo>
                    <a:pt x="130924" y="6201"/>
                  </a:lnTo>
                  <a:lnTo>
                    <a:pt x="88335" y="23706"/>
                  </a:lnTo>
                  <a:lnTo>
                    <a:pt x="52244" y="50863"/>
                  </a:lnTo>
                  <a:lnTo>
                    <a:pt x="24355" y="86021"/>
                  </a:lnTo>
                  <a:lnTo>
                    <a:pt x="6372" y="127529"/>
                  </a:lnTo>
                  <a:lnTo>
                    <a:pt x="0" y="173736"/>
                  </a:lnTo>
                  <a:lnTo>
                    <a:pt x="6372" y="219942"/>
                  </a:lnTo>
                  <a:lnTo>
                    <a:pt x="24355" y="261450"/>
                  </a:lnTo>
                  <a:lnTo>
                    <a:pt x="52244" y="296608"/>
                  </a:lnTo>
                  <a:lnTo>
                    <a:pt x="88335" y="323765"/>
                  </a:lnTo>
                  <a:lnTo>
                    <a:pt x="130924" y="341270"/>
                  </a:lnTo>
                  <a:lnTo>
                    <a:pt x="178308" y="347472"/>
                  </a:lnTo>
                  <a:lnTo>
                    <a:pt x="225691" y="341270"/>
                  </a:lnTo>
                  <a:lnTo>
                    <a:pt x="268280" y="323765"/>
                  </a:lnTo>
                  <a:lnTo>
                    <a:pt x="304371" y="296608"/>
                  </a:lnTo>
                  <a:lnTo>
                    <a:pt x="332260" y="261450"/>
                  </a:lnTo>
                  <a:lnTo>
                    <a:pt x="350243" y="219942"/>
                  </a:lnTo>
                  <a:lnTo>
                    <a:pt x="356615" y="173736"/>
                  </a:lnTo>
                  <a:lnTo>
                    <a:pt x="350243" y="127529"/>
                  </a:lnTo>
                  <a:lnTo>
                    <a:pt x="332260" y="86021"/>
                  </a:lnTo>
                  <a:lnTo>
                    <a:pt x="304371" y="50863"/>
                  </a:lnTo>
                  <a:lnTo>
                    <a:pt x="268280" y="23706"/>
                  </a:lnTo>
                  <a:lnTo>
                    <a:pt x="225691" y="6201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6760" y="3453358"/>
              <a:ext cx="421982" cy="51335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205931" y="3221581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93122" y="2385567"/>
            <a:ext cx="2182319" cy="19505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Recupera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Clave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Única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sz="1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solicitará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tu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RUN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luego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spc="-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confirmar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correo electrónico </a:t>
            </a:r>
            <a:r>
              <a:rPr sz="1400" spc="-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recibirás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este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una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nueva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contraseña,</a:t>
            </a:r>
            <a:r>
              <a:rPr sz="1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luego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esto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persisten</a:t>
            </a:r>
            <a:r>
              <a:rPr sz="14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tus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problemas</a:t>
            </a:r>
            <a:r>
              <a:rPr sz="14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acceder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puedes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llamar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600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360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3303.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5B5E975-34E6-2DBA-D533-0ECE8DAC88BE}"/>
              </a:ext>
            </a:extLst>
          </p:cNvPr>
          <p:cNvSpPr txBox="1"/>
          <p:nvPr/>
        </p:nvSpPr>
        <p:spPr>
          <a:xfrm>
            <a:off x="622721" y="2422273"/>
            <a:ext cx="421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1135">
              <a:lnSpc>
                <a:spcPct val="100000"/>
              </a:lnSpc>
            </a:pPr>
            <a:r>
              <a:rPr lang="es-CL" sz="1800" dirty="0">
                <a:solidFill>
                  <a:srgbClr val="4F81BC"/>
                </a:solidFill>
                <a:latin typeface="Calibri"/>
                <a:cs typeface="Calibri"/>
              </a:rPr>
              <a:t>1</a:t>
            </a:r>
            <a:endParaRPr lang="es-CL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664" y="1189685"/>
            <a:ext cx="6399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Detalle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Formulario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Becas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Reparación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4917" y="1603375"/>
            <a:ext cx="7121525" cy="48602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55"/>
              </a:spcBef>
              <a:buSzPct val="102941"/>
              <a:buFont typeface="Courier New"/>
              <a:buChar char="o"/>
              <a:tabLst>
                <a:tab pos="299720" algn="l"/>
              </a:tabLst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b="1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b="1" spc="-15" dirty="0">
                <a:solidFill>
                  <a:srgbClr val="FFFFFF"/>
                </a:solidFill>
                <a:latin typeface="Calibri"/>
                <a:cs typeface="Calibri"/>
              </a:rPr>
              <a:t>Reparación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carácter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restringido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podrán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acceder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él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solo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Titulares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y 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Traspasos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Valech.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postulante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es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Titular,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deberá completar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propio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número de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carnet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en la sección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“RUT”,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mientras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que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quienes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hayan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recibido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el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beneficio,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deberán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escoger</a:t>
            </a:r>
            <a:r>
              <a:rPr sz="1700" spc="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dentro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lista-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el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RUT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correspondiente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al familiar Titular de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beca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(puede haber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casos</a:t>
            </a:r>
            <a:r>
              <a:rPr sz="1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incluyan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amplia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cantidad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RUT).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Courier New"/>
              <a:buChar char="o"/>
            </a:pPr>
            <a:endParaRPr sz="1600">
              <a:latin typeface="Calibri"/>
              <a:cs typeface="Calibri"/>
            </a:endParaRPr>
          </a:p>
          <a:p>
            <a:pPr marL="299085" marR="6350" indent="-287020" algn="just">
              <a:lnSpc>
                <a:spcPct val="100000"/>
              </a:lnSpc>
              <a:buSzPct val="102941"/>
              <a:buFont typeface="Courier New"/>
              <a:buChar char="o"/>
              <a:tabLst>
                <a:tab pos="299720" algn="l"/>
              </a:tabLst>
            </a:pP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este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formulario,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existen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cinco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casos,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perfiles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tipos de postulación,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uno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para Titulares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cuatro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Traspaso. 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cada uno de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estos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casos debes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presentar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un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documento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(o</a:t>
            </a:r>
            <a:r>
              <a:rPr sz="1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Anexo),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más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varios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antecedentes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adicionales, los que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tendrás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que subir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cargar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en el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formulario,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formato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PDF.</a:t>
            </a:r>
            <a:r>
              <a:rPr sz="1700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lista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de documentos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presentar variará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según el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tipo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postulación.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continuación,</a:t>
            </a:r>
            <a:r>
              <a:rPr sz="17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detallan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cinco</a:t>
            </a:r>
            <a:r>
              <a:rPr sz="17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perfiles: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411480" indent="-399415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411480" algn="l"/>
                <a:tab pos="412115" algn="l"/>
              </a:tabLst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Titular</a:t>
            </a:r>
            <a:endParaRPr sz="1600">
              <a:latin typeface="Calibri"/>
              <a:cs typeface="Calibri"/>
            </a:endParaRPr>
          </a:p>
          <a:p>
            <a:pPr marL="411480" indent="-399415">
              <a:lnSpc>
                <a:spcPct val="100000"/>
              </a:lnSpc>
              <a:buAutoNum type="romanLcPeriod"/>
              <a:tabLst>
                <a:tab pos="411480" algn="l"/>
                <a:tab pos="412115" algn="l"/>
              </a:tabLst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Titular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vivo</a:t>
            </a:r>
            <a:endParaRPr sz="1600">
              <a:latin typeface="Calibri"/>
              <a:cs typeface="Calibri"/>
            </a:endParaRPr>
          </a:p>
          <a:p>
            <a:pPr marL="411480" indent="-399415">
              <a:lnSpc>
                <a:spcPct val="100000"/>
              </a:lnSpc>
              <a:buAutoNum type="romanLcPeriod"/>
              <a:tabLst>
                <a:tab pos="411480" algn="l"/>
                <a:tab pos="412115" algn="l"/>
              </a:tabLst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Titular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fallecido,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previamente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realizado</a:t>
            </a:r>
            <a:endParaRPr sz="1600">
              <a:latin typeface="Calibri"/>
              <a:cs typeface="Calibri"/>
            </a:endParaRPr>
          </a:p>
          <a:p>
            <a:pPr marL="411480" indent="-399415">
              <a:lnSpc>
                <a:spcPct val="100000"/>
              </a:lnSpc>
              <a:buAutoNum type="romanLcPeriod"/>
              <a:tabLst>
                <a:tab pos="411480" algn="l"/>
                <a:tab pos="412115" algn="l"/>
              </a:tabLst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Titular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fallecido,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posesión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efectiva</a:t>
            </a:r>
            <a:endParaRPr sz="1600">
              <a:latin typeface="Calibri"/>
              <a:cs typeface="Calibri"/>
            </a:endParaRPr>
          </a:p>
          <a:p>
            <a:pPr marL="411480" indent="-399415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411480" algn="l"/>
                <a:tab pos="412115" algn="l"/>
              </a:tabLst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Traspaso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Titular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fallecido,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sin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posesión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efectiva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9033" y="1030935"/>
            <a:ext cx="40589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1.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Antecedentes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personales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3277" y="1688338"/>
            <a:ext cx="632650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 lo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primero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deberás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completar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elegir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formulario.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Recuerda</a:t>
            </a:r>
            <a:r>
              <a:rPr sz="18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los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documentos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presentar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variarán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según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RUT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escojas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en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“Datos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Titular”.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3277" y="4060901"/>
            <a:ext cx="63220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8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campo</a:t>
            </a:r>
            <a:r>
              <a:rPr sz="18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“Beneficio”</a:t>
            </a:r>
            <a:r>
              <a:rPr sz="18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escoges</a:t>
            </a:r>
            <a:r>
              <a:rPr sz="18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modalidad</a:t>
            </a:r>
            <a:r>
              <a:rPr sz="18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“Traspaso”,</a:t>
            </a:r>
            <a:r>
              <a:rPr sz="18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3277" y="4335907"/>
            <a:ext cx="63246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campo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“Documento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presentar”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elegir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opción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corresponda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tipo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 postulación.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ocurre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porque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RUT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Titular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beca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puede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estar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ligado</a:t>
            </a:r>
            <a:r>
              <a:rPr sz="18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más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caso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(recuerda</a:t>
            </a:r>
            <a:r>
              <a:rPr sz="1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5).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68552" y="1673301"/>
            <a:ext cx="422275" cy="510540"/>
            <a:chOff x="1368552" y="1673301"/>
            <a:chExt cx="422275" cy="510540"/>
          </a:xfrm>
        </p:grpSpPr>
        <p:sp>
          <p:nvSpPr>
            <p:cNvPr id="7" name="object 7"/>
            <p:cNvSpPr/>
            <p:nvPr/>
          </p:nvSpPr>
          <p:spPr>
            <a:xfrm>
              <a:off x="1405128" y="1712975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69" h="347980">
                  <a:moveTo>
                    <a:pt x="178308" y="0"/>
                  </a:moveTo>
                  <a:lnTo>
                    <a:pt x="130924" y="6201"/>
                  </a:lnTo>
                  <a:lnTo>
                    <a:pt x="88335" y="23706"/>
                  </a:lnTo>
                  <a:lnTo>
                    <a:pt x="52244" y="50863"/>
                  </a:lnTo>
                  <a:lnTo>
                    <a:pt x="24355" y="86021"/>
                  </a:lnTo>
                  <a:lnTo>
                    <a:pt x="6372" y="127529"/>
                  </a:lnTo>
                  <a:lnTo>
                    <a:pt x="0" y="173736"/>
                  </a:lnTo>
                  <a:lnTo>
                    <a:pt x="6372" y="219942"/>
                  </a:lnTo>
                  <a:lnTo>
                    <a:pt x="24355" y="261450"/>
                  </a:lnTo>
                  <a:lnTo>
                    <a:pt x="52244" y="296608"/>
                  </a:lnTo>
                  <a:lnTo>
                    <a:pt x="88335" y="323765"/>
                  </a:lnTo>
                  <a:lnTo>
                    <a:pt x="130924" y="341270"/>
                  </a:lnTo>
                  <a:lnTo>
                    <a:pt x="178308" y="347472"/>
                  </a:lnTo>
                  <a:lnTo>
                    <a:pt x="225691" y="341270"/>
                  </a:lnTo>
                  <a:lnTo>
                    <a:pt x="268280" y="323765"/>
                  </a:lnTo>
                  <a:lnTo>
                    <a:pt x="304371" y="296608"/>
                  </a:lnTo>
                  <a:lnTo>
                    <a:pt x="332260" y="261450"/>
                  </a:lnTo>
                  <a:lnTo>
                    <a:pt x="350243" y="219942"/>
                  </a:lnTo>
                  <a:lnTo>
                    <a:pt x="356616" y="173736"/>
                  </a:lnTo>
                  <a:lnTo>
                    <a:pt x="350243" y="127529"/>
                  </a:lnTo>
                  <a:lnTo>
                    <a:pt x="332260" y="86021"/>
                  </a:lnTo>
                  <a:lnTo>
                    <a:pt x="304371" y="50863"/>
                  </a:lnTo>
                  <a:lnTo>
                    <a:pt x="268280" y="23706"/>
                  </a:lnTo>
                  <a:lnTo>
                    <a:pt x="225691" y="6201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8552" y="1673301"/>
              <a:ext cx="421982" cy="51033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511935" y="172288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68552" y="4035526"/>
            <a:ext cx="422275" cy="513715"/>
            <a:chOff x="1368552" y="4035526"/>
            <a:chExt cx="422275" cy="513715"/>
          </a:xfrm>
        </p:grpSpPr>
        <p:sp>
          <p:nvSpPr>
            <p:cNvPr id="11" name="object 11"/>
            <p:cNvSpPr/>
            <p:nvPr/>
          </p:nvSpPr>
          <p:spPr>
            <a:xfrm>
              <a:off x="1405128" y="4078223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69" h="347979">
                  <a:moveTo>
                    <a:pt x="178308" y="0"/>
                  </a:moveTo>
                  <a:lnTo>
                    <a:pt x="130924" y="6201"/>
                  </a:lnTo>
                  <a:lnTo>
                    <a:pt x="88335" y="23706"/>
                  </a:lnTo>
                  <a:lnTo>
                    <a:pt x="52244" y="50863"/>
                  </a:lnTo>
                  <a:lnTo>
                    <a:pt x="24355" y="86021"/>
                  </a:lnTo>
                  <a:lnTo>
                    <a:pt x="6372" y="127529"/>
                  </a:lnTo>
                  <a:lnTo>
                    <a:pt x="0" y="173736"/>
                  </a:lnTo>
                  <a:lnTo>
                    <a:pt x="6372" y="219942"/>
                  </a:lnTo>
                  <a:lnTo>
                    <a:pt x="24355" y="261450"/>
                  </a:lnTo>
                  <a:lnTo>
                    <a:pt x="52244" y="296608"/>
                  </a:lnTo>
                  <a:lnTo>
                    <a:pt x="88335" y="323765"/>
                  </a:lnTo>
                  <a:lnTo>
                    <a:pt x="130924" y="341270"/>
                  </a:lnTo>
                  <a:lnTo>
                    <a:pt x="178308" y="347471"/>
                  </a:lnTo>
                  <a:lnTo>
                    <a:pt x="225691" y="341270"/>
                  </a:lnTo>
                  <a:lnTo>
                    <a:pt x="268280" y="323765"/>
                  </a:lnTo>
                  <a:lnTo>
                    <a:pt x="304371" y="296608"/>
                  </a:lnTo>
                  <a:lnTo>
                    <a:pt x="332260" y="261450"/>
                  </a:lnTo>
                  <a:lnTo>
                    <a:pt x="350243" y="219942"/>
                  </a:lnTo>
                  <a:lnTo>
                    <a:pt x="356616" y="173736"/>
                  </a:lnTo>
                  <a:lnTo>
                    <a:pt x="350243" y="127529"/>
                  </a:lnTo>
                  <a:lnTo>
                    <a:pt x="332260" y="86021"/>
                  </a:lnTo>
                  <a:lnTo>
                    <a:pt x="304371" y="50863"/>
                  </a:lnTo>
                  <a:lnTo>
                    <a:pt x="268280" y="23706"/>
                  </a:lnTo>
                  <a:lnTo>
                    <a:pt x="225691" y="6201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8552" y="4035526"/>
              <a:ext cx="421982" cy="51335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511935" y="4087444"/>
            <a:ext cx="141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968" y="2688335"/>
            <a:ext cx="8244840" cy="112775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968" y="5590032"/>
            <a:ext cx="8244840" cy="7924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0" y="1752600"/>
            <a:ext cx="53162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771525" algn="l"/>
                <a:tab pos="1725930" algn="l"/>
                <a:tab pos="2646680" algn="l"/>
                <a:tab pos="3771900" algn="l"/>
                <a:tab pos="4210685" algn="l"/>
                <a:tab pos="5015865" algn="l"/>
              </a:tabLst>
            </a:pPr>
            <a:r>
              <a:rPr lang="es-CL" sz="18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s-CL" sz="18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lang="es-CL" sz="18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s-CL" sz="1800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s-CL" sz="1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lang="es-CL"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es-CL" dirty="0">
                <a:latin typeface="Calibri"/>
                <a:cs typeface="Calibri"/>
              </a:rPr>
              <a:t> 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30" dirty="0" err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0" dirty="0" err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25" dirty="0" err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15" dirty="0" err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0" dirty="0" err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10" dirty="0" err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55" dirty="0" err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ás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 err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5" dirty="0" err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5" dirty="0" err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10" dirty="0" err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30" dirty="0" err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 err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5" dirty="0" err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s-ES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1800" spc="-5" dirty="0" err="1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1800" spc="-30" dirty="0" err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5" dirty="0" err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 err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lang="es-ES"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800" spc="-30" dirty="0">
                <a:solidFill>
                  <a:srgbClr val="FFFFFF"/>
                </a:solidFill>
                <a:latin typeface="Calibri"/>
                <a:cs typeface="Calibri"/>
              </a:rPr>
              <a:t>postulante”.</a:t>
            </a:r>
            <a:endParaRPr lang="es-CL" sz="18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53539" y="1701267"/>
            <a:ext cx="422275" cy="513715"/>
            <a:chOff x="1444752" y="1731238"/>
            <a:chExt cx="422275" cy="513715"/>
          </a:xfrm>
        </p:grpSpPr>
        <p:sp>
          <p:nvSpPr>
            <p:cNvPr id="6" name="object 6"/>
            <p:cNvSpPr/>
            <p:nvPr/>
          </p:nvSpPr>
          <p:spPr>
            <a:xfrm>
              <a:off x="1478280" y="1773935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69" h="347980">
                  <a:moveTo>
                    <a:pt x="178307" y="0"/>
                  </a:moveTo>
                  <a:lnTo>
                    <a:pt x="130924" y="6201"/>
                  </a:lnTo>
                  <a:lnTo>
                    <a:pt x="88335" y="23706"/>
                  </a:lnTo>
                  <a:lnTo>
                    <a:pt x="52244" y="50863"/>
                  </a:lnTo>
                  <a:lnTo>
                    <a:pt x="24355" y="86021"/>
                  </a:lnTo>
                  <a:lnTo>
                    <a:pt x="6372" y="127529"/>
                  </a:lnTo>
                  <a:lnTo>
                    <a:pt x="0" y="173736"/>
                  </a:lnTo>
                  <a:lnTo>
                    <a:pt x="6372" y="219942"/>
                  </a:lnTo>
                  <a:lnTo>
                    <a:pt x="24355" y="261450"/>
                  </a:lnTo>
                  <a:lnTo>
                    <a:pt x="52244" y="296608"/>
                  </a:lnTo>
                  <a:lnTo>
                    <a:pt x="88335" y="323765"/>
                  </a:lnTo>
                  <a:lnTo>
                    <a:pt x="130924" y="341270"/>
                  </a:lnTo>
                  <a:lnTo>
                    <a:pt x="178307" y="347472"/>
                  </a:lnTo>
                  <a:lnTo>
                    <a:pt x="225691" y="341270"/>
                  </a:lnTo>
                  <a:lnTo>
                    <a:pt x="268280" y="323765"/>
                  </a:lnTo>
                  <a:lnTo>
                    <a:pt x="304371" y="296608"/>
                  </a:lnTo>
                  <a:lnTo>
                    <a:pt x="332260" y="261450"/>
                  </a:lnTo>
                  <a:lnTo>
                    <a:pt x="350243" y="219942"/>
                  </a:lnTo>
                  <a:lnTo>
                    <a:pt x="356615" y="173736"/>
                  </a:lnTo>
                  <a:lnTo>
                    <a:pt x="350243" y="127529"/>
                  </a:lnTo>
                  <a:lnTo>
                    <a:pt x="332260" y="86021"/>
                  </a:lnTo>
                  <a:lnTo>
                    <a:pt x="304371" y="50863"/>
                  </a:lnTo>
                  <a:lnTo>
                    <a:pt x="268280" y="23706"/>
                  </a:lnTo>
                  <a:lnTo>
                    <a:pt x="225691" y="6201"/>
                  </a:lnTo>
                  <a:lnTo>
                    <a:pt x="178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4752" y="1731238"/>
              <a:ext cx="421982" cy="51335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196033" y="1752600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2311" y="2490216"/>
            <a:ext cx="7559040" cy="34899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100" y="1016584"/>
            <a:ext cx="405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Dirección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grupo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familiar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3861815"/>
            <a:ext cx="7888224" cy="23042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48436" y="1482039"/>
            <a:ext cx="7766684" cy="2222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etapa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podrás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completar</a:t>
            </a:r>
            <a:r>
              <a:rPr sz="16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sz="16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tus</a:t>
            </a:r>
            <a:r>
              <a:rPr sz="16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datos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relacionados</a:t>
            </a:r>
            <a:r>
              <a:rPr sz="16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dirección</a:t>
            </a:r>
            <a:r>
              <a:rPr sz="16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personal</a:t>
            </a:r>
            <a:r>
              <a:rPr sz="1600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antecedentes</a:t>
            </a:r>
            <a:r>
              <a:rPr sz="16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región,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comuna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otros.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6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estás</a:t>
            </a:r>
            <a:r>
              <a:rPr sz="16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cursando</a:t>
            </a:r>
            <a:r>
              <a:rPr sz="16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4to.</a:t>
            </a:r>
            <a:r>
              <a:rPr sz="16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medio,</a:t>
            </a:r>
            <a:r>
              <a:rPr sz="16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6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ingresar</a:t>
            </a:r>
            <a:r>
              <a:rPr sz="16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6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NEM</a:t>
            </a:r>
            <a:r>
              <a:rPr sz="16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estimado,</a:t>
            </a:r>
            <a:r>
              <a:rPr sz="16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6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6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posteriormente</a:t>
            </a:r>
            <a:r>
              <a:rPr sz="16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validado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información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entregada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establecimiento</a:t>
            </a:r>
            <a:r>
              <a:rPr sz="16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educacional.</a:t>
            </a:r>
            <a:endParaRPr sz="1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Además,</a:t>
            </a:r>
            <a:r>
              <a:rPr sz="16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quienes</a:t>
            </a:r>
            <a:r>
              <a:rPr sz="1600" b="1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aún</a:t>
            </a:r>
            <a:r>
              <a:rPr sz="16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6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ingresan</a:t>
            </a:r>
            <a:r>
              <a:rPr sz="1600" b="1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Educación</a:t>
            </a:r>
            <a:r>
              <a:rPr sz="1600" b="1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Superior,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deberán</a:t>
            </a:r>
            <a:r>
              <a:rPr sz="1600" b="1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escoger</a:t>
            </a:r>
            <a:r>
              <a:rPr sz="1600" b="1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“sin</a:t>
            </a:r>
            <a:r>
              <a:rPr sz="1600" b="1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matrícula </a:t>
            </a:r>
            <a:r>
              <a:rPr sz="1600" b="1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Institución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Educación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Superior”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seleccionar</a:t>
            </a:r>
            <a:r>
              <a:rPr sz="16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“202</a:t>
            </a:r>
            <a:r>
              <a:rPr lang="es-ES" sz="16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año de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ingreso.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las/os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estudiantes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cursan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carrera,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solicitará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Institución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Educacional</a:t>
            </a:r>
            <a:r>
              <a:rPr sz="1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último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año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matrícula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esta.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142822"/>
            <a:ext cx="79444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IMPORTANTE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eres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estudiante</a:t>
            </a:r>
            <a:r>
              <a:rPr sz="1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cuarto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medio,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aún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has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egresado,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igualmente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seleccionar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“Educación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Media”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“5-Completa”.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9967" y="1917192"/>
            <a:ext cx="5300472" cy="45384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399" y="1552702"/>
            <a:ext cx="645033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Calibri"/>
                <a:cs typeface="Calibri"/>
              </a:rPr>
              <a:t>En </a:t>
            </a:r>
            <a:r>
              <a:rPr sz="1800" b="0" spc="-20" dirty="0">
                <a:latin typeface="Calibri"/>
                <a:cs typeface="Calibri"/>
              </a:rPr>
              <a:t>esta </a:t>
            </a:r>
            <a:r>
              <a:rPr sz="1800" b="0" spc="-10" dirty="0">
                <a:latin typeface="Calibri"/>
                <a:cs typeface="Calibri"/>
              </a:rPr>
              <a:t>etapa </a:t>
            </a:r>
            <a:r>
              <a:rPr sz="1800" b="0" spc="-5" dirty="0">
                <a:latin typeface="Calibri"/>
                <a:cs typeface="Calibri"/>
              </a:rPr>
              <a:t>también </a:t>
            </a:r>
            <a:r>
              <a:rPr sz="1800" b="0" spc="-10" dirty="0">
                <a:latin typeface="Calibri"/>
                <a:cs typeface="Calibri"/>
              </a:rPr>
              <a:t>podrás </a:t>
            </a:r>
            <a:r>
              <a:rPr sz="1800" b="0" spc="-5" dirty="0">
                <a:latin typeface="Calibri"/>
                <a:cs typeface="Calibri"/>
              </a:rPr>
              <a:t>indicar si </a:t>
            </a:r>
            <a:r>
              <a:rPr sz="1800" b="0" dirty="0">
                <a:latin typeface="Calibri"/>
                <a:cs typeface="Calibri"/>
              </a:rPr>
              <a:t>alguna </a:t>
            </a:r>
            <a:r>
              <a:rPr sz="1800" b="0" spc="-5" dirty="0">
                <a:latin typeface="Calibri"/>
                <a:cs typeface="Calibri"/>
              </a:rPr>
              <a:t>de </a:t>
            </a:r>
            <a:r>
              <a:rPr sz="1800" b="0" dirty="0">
                <a:latin typeface="Calibri"/>
                <a:cs typeface="Calibri"/>
              </a:rPr>
              <a:t>las </a:t>
            </a:r>
            <a:r>
              <a:rPr sz="1800" b="0" spc="-10" dirty="0">
                <a:latin typeface="Calibri"/>
                <a:cs typeface="Calibri"/>
              </a:rPr>
              <a:t>personas </a:t>
            </a:r>
            <a:r>
              <a:rPr sz="1800" b="0" dirty="0">
                <a:latin typeface="Calibri"/>
                <a:cs typeface="Calibri"/>
              </a:rPr>
              <a:t>que </a:t>
            </a:r>
            <a:r>
              <a:rPr sz="1800" b="0" spc="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conforman</a:t>
            </a:r>
            <a:r>
              <a:rPr sz="1800" b="0" spc="-5" dirty="0">
                <a:latin typeface="Calibri"/>
                <a:cs typeface="Calibri"/>
              </a:rPr>
              <a:t> tu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grupo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familiar</a:t>
            </a:r>
            <a:r>
              <a:rPr sz="1800" b="0" dirty="0">
                <a:latin typeface="Calibri"/>
                <a:cs typeface="Calibri"/>
              </a:rPr>
              <a:t> tiene</a:t>
            </a:r>
            <a:r>
              <a:rPr sz="1800" b="0" spc="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alguna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spc="-5" dirty="0"/>
              <a:t>discapacidad,</a:t>
            </a:r>
            <a:r>
              <a:rPr sz="1800" dirty="0"/>
              <a:t> </a:t>
            </a:r>
            <a:r>
              <a:rPr sz="1800" b="0" spc="-15" dirty="0">
                <a:latin typeface="Calibri"/>
                <a:cs typeface="Calibri"/>
              </a:rPr>
              <a:t>pero</a:t>
            </a:r>
            <a:r>
              <a:rPr sz="1800" b="0" spc="-1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 </a:t>
            </a:r>
            <a:r>
              <a:rPr sz="1800" b="0" spc="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diferencia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del</a:t>
            </a:r>
            <a:r>
              <a:rPr sz="1800" b="0" spc="-5" dirty="0">
                <a:latin typeface="Calibri"/>
                <a:cs typeface="Calibri"/>
              </a:rPr>
              <a:t> formulario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general</a:t>
            </a:r>
            <a:r>
              <a:rPr sz="1800" b="0" spc="38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de inscripción</a:t>
            </a:r>
            <a:r>
              <a:rPr sz="1800" b="0" spc="39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 </a:t>
            </a:r>
            <a:r>
              <a:rPr sz="1800" b="0" spc="-5" dirty="0">
                <a:latin typeface="Calibri"/>
                <a:cs typeface="Calibri"/>
              </a:rPr>
              <a:t>Gratuidad, Becas </a:t>
            </a:r>
            <a:r>
              <a:rPr sz="1800" b="0" spc="-39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de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Arancel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y</a:t>
            </a:r>
            <a:r>
              <a:rPr sz="1800" b="0" spc="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Créditos,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spc="-10" dirty="0"/>
              <a:t>NO</a:t>
            </a:r>
            <a:r>
              <a:rPr sz="1800" spc="-5" dirty="0"/>
              <a:t> </a:t>
            </a:r>
            <a:r>
              <a:rPr sz="1800" b="0" spc="-10" dirty="0">
                <a:latin typeface="Calibri"/>
                <a:cs typeface="Calibri"/>
              </a:rPr>
              <a:t>tendrás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b="0" spc="5" dirty="0">
                <a:latin typeface="Calibri"/>
                <a:cs typeface="Calibri"/>
              </a:rPr>
              <a:t>que</a:t>
            </a:r>
            <a:r>
              <a:rPr sz="1800" b="0" spc="10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completar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una</a:t>
            </a:r>
            <a:r>
              <a:rPr sz="1800" b="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encuesta </a:t>
            </a:r>
            <a:r>
              <a:rPr sz="1800" b="0" spc="-5" dirty="0">
                <a:latin typeface="Calibri"/>
                <a:cs typeface="Calibri"/>
              </a:rPr>
              <a:t> adicional</a:t>
            </a:r>
            <a:r>
              <a:rPr sz="1800" b="0" spc="2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sobre</a:t>
            </a:r>
            <a:r>
              <a:rPr sz="1800" b="0" spc="20" dirty="0">
                <a:latin typeface="Calibri"/>
                <a:cs typeface="Calibri"/>
              </a:rPr>
              <a:t> </a:t>
            </a:r>
            <a:r>
              <a:rPr sz="1800" b="0" spc="-20" dirty="0">
                <a:latin typeface="Calibri"/>
                <a:cs typeface="Calibri"/>
              </a:rPr>
              <a:t>esta</a:t>
            </a:r>
            <a:r>
              <a:rPr sz="1800" b="0" spc="2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discapacidad.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6240" y="3422903"/>
            <a:ext cx="8315325" cy="2882265"/>
            <a:chOff x="396240" y="3422903"/>
            <a:chExt cx="8315325" cy="28822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52" y="3422903"/>
              <a:ext cx="8028432" cy="258470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32816" y="5830823"/>
              <a:ext cx="356870" cy="350520"/>
            </a:xfrm>
            <a:custGeom>
              <a:avLst/>
              <a:gdLst/>
              <a:ahLst/>
              <a:cxnLst/>
              <a:rect l="l" t="t" r="r" b="b"/>
              <a:pathLst>
                <a:path w="356870" h="350520">
                  <a:moveTo>
                    <a:pt x="178308" y="0"/>
                  </a:moveTo>
                  <a:lnTo>
                    <a:pt x="130907" y="6260"/>
                  </a:lnTo>
                  <a:lnTo>
                    <a:pt x="88312" y="23926"/>
                  </a:lnTo>
                  <a:lnTo>
                    <a:pt x="52225" y="51330"/>
                  </a:lnTo>
                  <a:lnTo>
                    <a:pt x="24344" y="86800"/>
                  </a:lnTo>
                  <a:lnTo>
                    <a:pt x="6369" y="128666"/>
                  </a:lnTo>
                  <a:lnTo>
                    <a:pt x="0" y="175259"/>
                  </a:lnTo>
                  <a:lnTo>
                    <a:pt x="6369" y="221853"/>
                  </a:lnTo>
                  <a:lnTo>
                    <a:pt x="24344" y="263719"/>
                  </a:lnTo>
                  <a:lnTo>
                    <a:pt x="52225" y="299189"/>
                  </a:lnTo>
                  <a:lnTo>
                    <a:pt x="88312" y="326593"/>
                  </a:lnTo>
                  <a:lnTo>
                    <a:pt x="130907" y="344259"/>
                  </a:lnTo>
                  <a:lnTo>
                    <a:pt x="178308" y="350519"/>
                  </a:lnTo>
                  <a:lnTo>
                    <a:pt x="225708" y="344259"/>
                  </a:lnTo>
                  <a:lnTo>
                    <a:pt x="268303" y="326593"/>
                  </a:lnTo>
                  <a:lnTo>
                    <a:pt x="304390" y="299189"/>
                  </a:lnTo>
                  <a:lnTo>
                    <a:pt x="332271" y="263719"/>
                  </a:lnTo>
                  <a:lnTo>
                    <a:pt x="350246" y="221853"/>
                  </a:lnTo>
                  <a:lnTo>
                    <a:pt x="356616" y="175259"/>
                  </a:lnTo>
                  <a:lnTo>
                    <a:pt x="350246" y="128666"/>
                  </a:lnTo>
                  <a:lnTo>
                    <a:pt x="332271" y="86800"/>
                  </a:lnTo>
                  <a:lnTo>
                    <a:pt x="304390" y="51330"/>
                  </a:lnTo>
                  <a:lnTo>
                    <a:pt x="268303" y="23926"/>
                  </a:lnTo>
                  <a:lnTo>
                    <a:pt x="225708" y="626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240" y="5791199"/>
              <a:ext cx="421982" cy="51335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39902" y="584403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F81BC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4507" y="1077213"/>
            <a:ext cx="7835900" cy="21590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Deberás</a:t>
            </a:r>
            <a:r>
              <a:rPr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completar</a:t>
            </a:r>
            <a:r>
              <a:rPr sz="1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tus</a:t>
            </a:r>
            <a:r>
              <a:rPr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Notas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Enseñanza</a:t>
            </a:r>
            <a:r>
              <a:rPr sz="14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Media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IMPORTANTE: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4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estás</a:t>
            </a:r>
            <a:r>
              <a:rPr sz="1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cursando</a:t>
            </a:r>
            <a:r>
              <a:rPr sz="1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4to.</a:t>
            </a:r>
            <a:r>
              <a:rPr sz="1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medio,</a:t>
            </a:r>
            <a:r>
              <a:rPr sz="14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ingresar</a:t>
            </a:r>
            <a:r>
              <a:rPr sz="1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NEM</a:t>
            </a:r>
            <a:r>
              <a:rPr sz="1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estimado,</a:t>
            </a:r>
            <a:r>
              <a:rPr sz="14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4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posteriormente</a:t>
            </a:r>
            <a:r>
              <a:rPr sz="1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validado</a:t>
            </a:r>
            <a:r>
              <a:rPr sz="1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la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información</a:t>
            </a:r>
            <a:r>
              <a:rPr sz="1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entregada</a:t>
            </a:r>
            <a:r>
              <a:rPr sz="14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establecimiento</a:t>
            </a:r>
            <a:r>
              <a:rPr sz="14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educacional.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Además,</a:t>
            </a:r>
            <a:r>
              <a:rPr sz="14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quienes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aún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ingresan</a:t>
            </a:r>
            <a:r>
              <a:rPr sz="14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Educación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Superior,</a:t>
            </a:r>
            <a:r>
              <a:rPr sz="14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deberán</a:t>
            </a:r>
            <a:r>
              <a:rPr sz="14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escoger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“sin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matrícula</a:t>
            </a:r>
            <a:r>
              <a:rPr sz="14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Institución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Educación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Superior”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seleccionar</a:t>
            </a:r>
            <a:r>
              <a:rPr sz="14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“202</a:t>
            </a:r>
            <a:r>
              <a:rPr lang="es-ES" sz="1400" b="1" spc="-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r>
              <a:rPr sz="14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sz="1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año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ingreso.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s-CL"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 err="1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las/os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estudiantes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cursan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carrera,</a:t>
            </a:r>
            <a:r>
              <a:rPr sz="1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también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se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solicitará</a:t>
            </a:r>
            <a:r>
              <a:rPr sz="1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Institución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Educacional</a:t>
            </a:r>
            <a:r>
              <a:rPr sz="1400" b="1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último</a:t>
            </a:r>
            <a:r>
              <a:rPr sz="14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año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su matrícula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esta.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3767" y="3523488"/>
            <a:ext cx="5236463" cy="27736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1538" y="1103198"/>
            <a:ext cx="393890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2.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Documentos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presentar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969" y="1884375"/>
            <a:ext cx="6328410" cy="414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620" indent="-287020" algn="just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720" algn="l"/>
              </a:tabLst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Recuerda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que,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formulario,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lista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documentos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presentar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variará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tipo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 inscripción,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y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estos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deben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cargados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sitio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formato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PDF.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Courier New"/>
              <a:buChar char="o"/>
            </a:pPr>
            <a:endParaRPr sz="1750">
              <a:latin typeface="Calibri"/>
              <a:cs typeface="Calibri"/>
            </a:endParaRPr>
          </a:p>
          <a:p>
            <a:pPr marL="299085" marR="7620" indent="-287020" algn="just">
              <a:lnSpc>
                <a:spcPct val="100000"/>
              </a:lnSpc>
              <a:buFont typeface="Courier New"/>
              <a:buChar char="o"/>
              <a:tabLst>
                <a:tab pos="299720" algn="l"/>
                <a:tab pos="1936114" algn="l"/>
                <a:tab pos="2939415" algn="l"/>
                <a:tab pos="4344670" algn="l"/>
                <a:tab pos="5168265" algn="l"/>
                <a:tab pos="5921375" algn="l"/>
              </a:tabLst>
            </a:pP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específicos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caso,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Anexos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están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	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www.beneficiosestudiantiles.cl,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en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ficha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Reparación.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Courier New"/>
              <a:buChar char="o"/>
            </a:pPr>
            <a:endParaRPr sz="175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9720" algn="l"/>
              </a:tabLst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Recuerda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podrás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ingresar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al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cargar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los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documentos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requeridos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veces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necesites,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pero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saber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que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último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PDF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enviado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tipo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documento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será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que 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Ministerio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Educación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utilizará</a:t>
            </a:r>
            <a:r>
              <a:rPr sz="18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proceso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validación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antecedentes,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momento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asignación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beneficio.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87511"/>
              </p:ext>
            </p:extLst>
          </p:nvPr>
        </p:nvGraphicFramePr>
        <p:xfrm>
          <a:off x="917576" y="762000"/>
          <a:ext cx="7308848" cy="5624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720">
                <a:tc gridSpan="4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N°4: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formulario</a:t>
                      </a:r>
                      <a:r>
                        <a:rPr sz="1200" spc="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aceptación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educacional</a:t>
                      </a:r>
                      <a:r>
                        <a:rPr sz="1200" spc="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contemplado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Ley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N°19.992.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Cédula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Identidad.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Licencia</a:t>
                      </a:r>
                      <a:r>
                        <a:rPr sz="1200" spc="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Enseñanza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Media,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documento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original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disponible</a:t>
                      </a:r>
                      <a:r>
                        <a:rPr sz="1200" spc="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gratuita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portal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Ayuda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Mineduc.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Comprobante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Matrícula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señale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carrera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arancel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año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s-ES"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6976">
                <a:tc gridSpan="4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Traspaso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Todos</a:t>
                      </a:r>
                      <a:r>
                        <a:rPr sz="1200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u="sng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casos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N°5: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carta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aceptación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Certificado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nacimiento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(para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Asignación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Familiar).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Cédula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Identidad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Postulante,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ambos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lados.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Certificado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nacimiento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padre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madre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postulante,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 el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abuelo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abuela.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Licencia</a:t>
                      </a:r>
                      <a:r>
                        <a:rPr sz="1200" spc="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Enseñanza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</a:t>
                      </a:r>
                      <a:r>
                        <a:rPr sz="1200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Comprobante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Matrícula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Postulante,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señale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carrera</a:t>
                      </a:r>
                      <a:r>
                        <a:rPr sz="1200" spc="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arancel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año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s-ES"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Adicionalmente,</a:t>
                      </a:r>
                      <a:r>
                        <a:rPr sz="1200" spc="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dependiendo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situación,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las/os</a:t>
                      </a:r>
                      <a:r>
                        <a:rPr sz="1200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postulantes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deberán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presentar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siguientes</a:t>
                      </a:r>
                      <a:r>
                        <a:rPr sz="12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documentos: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41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Postulante con</a:t>
                      </a:r>
                      <a:r>
                        <a:rPr sz="1200" u="sng" spc="-1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Titular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vivo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 marR="14160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175895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N°1: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Formulario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 traspaso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beneficio,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legalizado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notario.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 marR="191770" algn="just">
                        <a:lnSpc>
                          <a:spcPct val="100000"/>
                        </a:lnSpc>
                        <a:buChar char="-"/>
                        <a:tabLst>
                          <a:tab pos="175895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Cédula de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Identidad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Titular, por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ambos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lados.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14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Postulante con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Titular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fallecido,</a:t>
                      </a:r>
                      <a:r>
                        <a:rPr sz="1200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u="sng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Traspaso </a:t>
                      </a:r>
                      <a:r>
                        <a:rPr sz="1200" spc="-25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previamente</a:t>
                      </a:r>
                      <a:r>
                        <a:rPr sz="1200" u="sng" spc="-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realizado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2075" marR="14033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175260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N°1: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formulario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 traspaso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beneficio,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legalizado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notario.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2075" marR="191135" algn="just">
                        <a:lnSpc>
                          <a:spcPct val="100000"/>
                        </a:lnSpc>
                        <a:buChar char="-"/>
                        <a:tabLst>
                          <a:tab pos="175260" algn="l"/>
                        </a:tabLst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Fotocopia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Cédula de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Identidad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Titular, por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ambos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lados.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175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Postulante con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Titular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fallecido,</a:t>
                      </a:r>
                      <a:r>
                        <a:rPr sz="1200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u="sng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posesión </a:t>
                      </a:r>
                      <a:r>
                        <a:rPr sz="1200" spc="-25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efectiva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 marR="14033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175260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N°2: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formulario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 traspaso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beneficio,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legalizado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notario.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 marR="128270">
                        <a:lnSpc>
                          <a:spcPct val="100000"/>
                        </a:lnSpc>
                        <a:buChar char="-"/>
                        <a:tabLst>
                          <a:tab pos="175260" algn="l"/>
                        </a:tabLst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Certificado de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defunción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710" marR="99060">
                        <a:lnSpc>
                          <a:spcPct val="100000"/>
                        </a:lnSpc>
                        <a:buChar char="-"/>
                        <a:tabLst>
                          <a:tab pos="175260" algn="l"/>
                        </a:tabLst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Sentencia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resolución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del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Juzgado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Letras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Civil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Registro Civil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haya otorgado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Posesión</a:t>
                      </a:r>
                      <a:r>
                        <a:rPr sz="12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Efectiva.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36830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Postulante con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Titular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fallecido,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sin posesión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efectiva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3345" marR="13906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176530" algn="l"/>
                        </a:tabLst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Anexo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N°3:</a:t>
                      </a:r>
                      <a:r>
                        <a:rPr sz="12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formulario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 traspaso 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beneficio,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legalizado</a:t>
                      </a:r>
                      <a:r>
                        <a:rPr sz="12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ante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notario.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3345" marR="127635" algn="just">
                        <a:lnSpc>
                          <a:spcPct val="100000"/>
                        </a:lnSpc>
                        <a:buChar char="-"/>
                        <a:tabLst>
                          <a:tab pos="176530" algn="l"/>
                        </a:tabLst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Certificado de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defunción </a:t>
                      </a:r>
                      <a:r>
                        <a:rPr sz="1200" spc="-2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Titular,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emitido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 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Registro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Civil.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7332" y="2231467"/>
            <a:ext cx="34061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spc="-5" dirty="0">
                <a:solidFill>
                  <a:srgbClr val="FFFFFF"/>
                </a:solidFill>
                <a:latin typeface="Arial"/>
                <a:cs typeface="Arial"/>
              </a:rPr>
              <a:t>Introducción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0" y="3048000"/>
            <a:ext cx="520065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acceder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este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formulario,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primero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debes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inscribirte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plataforma FUAS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(www.fuas.cl). </a:t>
            </a:r>
            <a:endParaRPr lang="es-ES" sz="2000" spc="-1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continuación,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detallaremos</a:t>
            </a:r>
            <a:r>
              <a:rPr sz="2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pasos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seguir.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067" y="1071118"/>
            <a:ext cx="725932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299720" algn="l"/>
              </a:tabLst>
            </a:pP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pestaña</a:t>
            </a:r>
            <a:r>
              <a:rPr sz="16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“Documentos</a:t>
            </a:r>
            <a:r>
              <a:rPr sz="16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presentar”,</a:t>
            </a:r>
            <a:r>
              <a:rPr sz="16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podrás</a:t>
            </a:r>
            <a:r>
              <a:rPr sz="16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ver</a:t>
            </a:r>
            <a:r>
              <a:rPr sz="16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lista</a:t>
            </a:r>
            <a:r>
              <a:rPr sz="160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6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documentos</a:t>
            </a:r>
            <a:r>
              <a:rPr sz="16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cargar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el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sitio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según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RUT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Titular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caso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hayas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elegido.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subir los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documentos,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debes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hacer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clic en el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recuadro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borde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punteado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luego en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archivo correspondiente; 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simplemente arrastrar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el documento hacia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recuadro.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7376" y="2590800"/>
            <a:ext cx="3614928" cy="357225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627" y="2024253"/>
            <a:ext cx="63258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o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último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debes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considerar</a:t>
            </a:r>
            <a:r>
              <a:rPr sz="18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8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FINALIZAR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adecuadamente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tu sesión, es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decir,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guardar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tus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datos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obtener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comprobante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inscripción.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continuación,</a:t>
            </a: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más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detalles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sobre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esta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etapa.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9800" y="3572255"/>
            <a:ext cx="1475231" cy="136855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5410" y="1319225"/>
            <a:ext cx="16033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3.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Finalizar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252" y="926668"/>
            <a:ext cx="7064375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urier New"/>
                <a:cs typeface="Courier New"/>
              </a:rPr>
              <a:t>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vez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completado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debes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aceptar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términos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y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acuerdos,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ingresar tu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RUT y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contraseña</a:t>
            </a:r>
            <a:r>
              <a:rPr sz="18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creada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momento</a:t>
            </a:r>
            <a:r>
              <a:rPr sz="18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registro,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hacer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clic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botón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“Finalizar”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continuación,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generará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el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comprobante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inscripción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 que deberás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guardar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presentar</a:t>
            </a:r>
            <a:r>
              <a:rPr sz="18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institución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Educación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Superior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matricules.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624" y="2511551"/>
            <a:ext cx="3459479" cy="9784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21935" y="2511551"/>
            <a:ext cx="3349752" cy="380085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2590800"/>
            <a:ext cx="3345179" cy="5124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/>
              <a:t>Proceso</a:t>
            </a:r>
            <a:r>
              <a:rPr dirty="0"/>
              <a:t> </a:t>
            </a:r>
            <a:r>
              <a:rPr spc="-30" dirty="0"/>
              <a:t>FUAS</a:t>
            </a:r>
            <a:r>
              <a:rPr spc="-25" dirty="0"/>
              <a:t> </a:t>
            </a:r>
            <a:r>
              <a:rPr spc="-15" dirty="0"/>
              <a:t>202</a:t>
            </a:r>
            <a:r>
              <a:rPr lang="es-ES" spc="-15" dirty="0"/>
              <a:t>4</a:t>
            </a:r>
            <a:r>
              <a:rPr spc="-15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0882" y="3245235"/>
            <a:ext cx="4377690" cy="15760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270" algn="ctr">
              <a:spcBef>
                <a:spcPts val="90"/>
              </a:spcBef>
            </a:pPr>
            <a:r>
              <a:rPr lang="es-ES" sz="2000" b="1" spc="-5" dirty="0">
                <a:solidFill>
                  <a:srgbClr val="FFFFFF"/>
                </a:solidFill>
                <a:latin typeface="Calibri"/>
                <a:cs typeface="Calibri"/>
              </a:rPr>
              <a:t>05 al 16 de octubre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2000" dirty="0">
              <a:latin typeface="Calibri"/>
              <a:cs typeface="Calibri"/>
            </a:endParaRPr>
          </a:p>
          <a:p>
            <a:pPr algn="ctr"/>
            <a:endParaRPr lang="es-ES" sz="16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sz="1600" spc="-5" dirty="0" err="1">
                <a:solidFill>
                  <a:srgbClr val="FFFFFF"/>
                </a:solidFill>
                <a:latin typeface="Calibri"/>
                <a:cs typeface="Calibri"/>
              </a:rPr>
              <a:t>Ingresa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a: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www.fuas.cl</a:t>
            </a:r>
            <a:endParaRPr sz="1600" dirty="0">
              <a:latin typeface="Calibri"/>
              <a:cs typeface="Calibri"/>
            </a:endParaRPr>
          </a:p>
          <a:p>
            <a:pPr marL="12700" marR="5080" indent="-7620" algn="ctr">
              <a:spcBef>
                <a:spcPts val="219"/>
              </a:spcBef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Infórmate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en: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www.beneficiosestudiantiles.cl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Escríbenos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en: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www.facebook.com/SubseEdSuperior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Contáctanos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600 600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2626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219200"/>
            <a:ext cx="353060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Arial"/>
                <a:cs typeface="Arial"/>
              </a:rPr>
              <a:t>¿Qué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es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el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FUAS?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3110" y="1849247"/>
            <a:ext cx="6605270" cy="386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FUAS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(Formulario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Único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Acreditación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Socioeconómica),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primer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paso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acceder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los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beneficios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estudiantiles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obtener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financiamiento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Educación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Superior,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ya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sea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Gratuidad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Becas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y/o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Créditos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arancel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Estado,</a:t>
            </a:r>
            <a:r>
              <a:rPr sz="18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además de la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Beca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Alimentación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entrega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JUNAEB.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 err="1">
                <a:solidFill>
                  <a:srgbClr val="FFFFFF"/>
                </a:solidFill>
                <a:latin typeface="Calibri"/>
                <a:cs typeface="Calibri"/>
              </a:rPr>
              <a:t>proceso</a:t>
            </a:r>
            <a:r>
              <a:rPr sz="1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es-ES" sz="1800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8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además</a:t>
            </a:r>
            <a:r>
              <a:rPr sz="18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FUAS</a:t>
            </a:r>
            <a:r>
              <a:rPr sz="18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existen</a:t>
            </a:r>
            <a:r>
              <a:rPr sz="1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otros</a:t>
            </a:r>
            <a:r>
              <a:rPr sz="18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dos</a:t>
            </a:r>
            <a:r>
              <a:rPr sz="18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formularios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inscripción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permitirán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acceder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distintos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beneficios: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Inscripción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Beca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Vocación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Profesor</a:t>
            </a:r>
            <a:endParaRPr sz="1800" dirty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Inscripción</a:t>
            </a:r>
            <a:r>
              <a:rPr sz="1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Reparación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8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recomendamos</a:t>
            </a:r>
            <a:r>
              <a:rPr sz="18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revises</a:t>
            </a:r>
            <a:r>
              <a:rPr sz="1800" spc="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bien</a:t>
            </a:r>
            <a:r>
              <a:rPr sz="18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8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formularios,</a:t>
            </a:r>
            <a:r>
              <a:rPr sz="1800" spc="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manera</a:t>
            </a:r>
            <a:r>
              <a:rPr sz="18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completes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correspondan.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9039" y="2891104"/>
            <a:ext cx="418592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latin typeface="Arial"/>
                <a:cs typeface="Arial"/>
              </a:rPr>
              <a:t>Ingreso</a:t>
            </a:r>
            <a:r>
              <a:rPr sz="4400" spc="-1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a</a:t>
            </a:r>
            <a:r>
              <a:rPr sz="4400" spc="-4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FUAS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051" y="4252925"/>
            <a:ext cx="4863465" cy="210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Desde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computador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celular,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debes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crear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usuario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poder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completar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online.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ello,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haz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clic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“Registrarme”.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600" i="1" spc="-30" dirty="0">
                <a:solidFill>
                  <a:srgbClr val="FFFFFF"/>
                </a:solidFill>
                <a:latin typeface="Calibri"/>
                <a:cs typeface="Calibri"/>
              </a:rPr>
              <a:t>NOTA: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considera que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sesión durará 30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minutos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600" i="1" spc="-15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puedes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ingresar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las </a:t>
            </a:r>
            <a:r>
              <a:rPr sz="1600" i="1" spc="5" dirty="0">
                <a:solidFill>
                  <a:srgbClr val="FFFFFF"/>
                </a:solidFill>
                <a:latin typeface="Calibri"/>
                <a:cs typeface="Calibri"/>
              </a:rPr>
              <a:t>veces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estimes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conveniente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hasta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se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cumplan los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plazos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de postulación.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Será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válida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 última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postulación</a:t>
            </a:r>
            <a:r>
              <a:rPr sz="1600" i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enviada.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7610" y="959611"/>
            <a:ext cx="49536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a)	Ingreso para </a:t>
            </a:r>
            <a:r>
              <a:rPr sz="2400" spc="-5" dirty="0">
                <a:latin typeface="Arial"/>
                <a:cs typeface="Arial"/>
              </a:rPr>
              <a:t>estudiantes </a:t>
            </a:r>
            <a:r>
              <a:rPr sz="2400" dirty="0">
                <a:latin typeface="Arial"/>
                <a:cs typeface="Arial"/>
              </a:rPr>
              <a:t>que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llenan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primera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vez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FUAS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9064" y="1758695"/>
            <a:ext cx="2212848" cy="24780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345" y="1863090"/>
            <a:ext cx="603631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Completa tus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datos personales. 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importante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correo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informes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uno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revises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frecuentemente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contraseña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fácil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recordar.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Para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finalizar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tu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registro,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es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necesario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que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leas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aceptes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los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términos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 condiciones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participar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proceso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inscripción.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5586" y="910793"/>
            <a:ext cx="470979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6090" algn="l"/>
              </a:tabLst>
            </a:pPr>
            <a:r>
              <a:rPr sz="2400" dirty="0">
                <a:latin typeface="Arial"/>
                <a:cs typeface="Arial"/>
              </a:rPr>
              <a:t>b)	Ingreso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estudiantes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llenan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primera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vez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FUAS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55648" y="3429000"/>
            <a:ext cx="5797550" cy="3139440"/>
            <a:chOff x="1755648" y="3429000"/>
            <a:chExt cx="5797550" cy="31394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5648" y="4678680"/>
              <a:ext cx="5797296" cy="18897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5648" y="3429000"/>
              <a:ext cx="5797296" cy="22098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67456" y="5541264"/>
              <a:ext cx="3282696" cy="10241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1219200"/>
            <a:ext cx="55772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c)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Ingreso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estudiantes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llenan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primera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vez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-25" dirty="0">
                <a:latin typeface="Arial"/>
                <a:cs typeface="Arial"/>
              </a:rPr>
              <a:t> FUAS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2463" y="2225345"/>
            <a:ext cx="6039485" cy="333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Ingresa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desees</a:t>
            </a:r>
            <a:r>
              <a:rPr sz="1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completar.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299085" marR="889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quieres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acceder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gratuidad,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arancel,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créditos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(FSCU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CAE)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y/o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Beca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Alimentación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8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JUNAEB,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deberás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escoger</a:t>
            </a:r>
            <a:r>
              <a:rPr sz="1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general.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 MT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cambio,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si deseas optar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Beca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Vocación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Profesor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( 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Pedagogía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Licenciatura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Licenciados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profesionales)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y/o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Becas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Reparación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entonces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deberás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escoger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el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formulario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específico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esos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beneficios.</a:t>
            </a:r>
            <a:endParaRPr sz="1800" dirty="0">
              <a:latin typeface="Calibri"/>
              <a:cs typeface="Calibri"/>
            </a:endParaRPr>
          </a:p>
          <a:p>
            <a:pPr marL="319405">
              <a:lnSpc>
                <a:spcPct val="100000"/>
              </a:lnSpc>
              <a:spcBef>
                <a:spcPts val="1535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Mira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tipos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formularios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continuación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0215" y="5373622"/>
            <a:ext cx="1478280" cy="13685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9048" y="1069340"/>
            <a:ext cx="40911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esta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sección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debes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hacer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clic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formulario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preferencia: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4A6064-0FA8-0F2F-C43B-C7D1DEA61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158741" cy="3733800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4433" y="1918350"/>
            <a:ext cx="640410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Haz clic en “INICIAR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SESIÓN”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completa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RUT y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contraseña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(que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debe tener ocho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caracteres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como mínimo). 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recuerdas 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tu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clave,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podrás recuperarla</a:t>
            </a:r>
            <a:r>
              <a:rPr sz="1600" spc="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través</a:t>
            </a:r>
            <a:r>
              <a:rPr sz="16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opción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“Olvidé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mi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contraseña”,</a:t>
            </a:r>
            <a:r>
              <a:rPr sz="16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llamando</a:t>
            </a:r>
            <a:r>
              <a:rPr sz="16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600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600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2626.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990600"/>
            <a:ext cx="52374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Ingreso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estudiantes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que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tienen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cuenta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FUAS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5517" y="4425738"/>
            <a:ext cx="2820647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316865" algn="l"/>
                <a:tab pos="951230" algn="l"/>
                <a:tab pos="1378585" algn="l"/>
                <a:tab pos="1753235" algn="l"/>
                <a:tab pos="2064385" algn="l"/>
                <a:tab pos="2726055" algn="l"/>
                <a:tab pos="3500754" algn="l"/>
              </a:tabLst>
            </a:pPr>
            <a:r>
              <a:rPr lang="es-CL" sz="14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s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cli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lang="es-CL" sz="1400" spc="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es-CL" sz="1400" spc="-4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ó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lang="es-CL" sz="1400" spc="-25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Olv</a:t>
            </a:r>
            <a:r>
              <a:rPr lang="es-CL" sz="14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é </a:t>
            </a:r>
            <a:r>
              <a:rPr lang="es-CL" sz="1400" spc="10" dirty="0">
                <a:solidFill>
                  <a:srgbClr val="FFFFFF"/>
                </a:solidFill>
                <a:latin typeface="Calibri"/>
                <a:cs typeface="Calibri"/>
              </a:rPr>
              <a:t>mi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contraseña”</a:t>
            </a:r>
            <a:r>
              <a:rPr lang="es-CL" sz="1400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lang="es-CL" sz="1400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sistema</a:t>
            </a:r>
            <a:r>
              <a:rPr lang="es-CL" sz="14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solicitará</a:t>
            </a:r>
            <a:r>
              <a:rPr lang="es-CL" sz="1400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lang="es-CL" sz="1400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RUT</a:t>
            </a:r>
            <a:r>
              <a:rPr lang="es-CL" sz="1400" spc="4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luego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lang="es-CL" sz="1400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confirmar</a:t>
            </a:r>
            <a:r>
              <a:rPr lang="es-CL" sz="1400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lang="es-CL" sz="1400" spc="4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correo</a:t>
            </a:r>
            <a:r>
              <a:rPr lang="es-CL" sz="14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electrónico recibirás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lang="es-CL"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este,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una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nueva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contraseña,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lang="es-CL" sz="1400" spc="-3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lang="es-CL" sz="1400" spc="-15" dirty="0">
                <a:solidFill>
                  <a:srgbClr val="FFFFFF"/>
                </a:solidFill>
                <a:latin typeface="Calibri"/>
                <a:cs typeface="Calibri"/>
              </a:rPr>
              <a:t>persisten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tus problemas 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 acceder</a:t>
            </a:r>
            <a:r>
              <a:rPr lang="es-CL"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spc="-5" dirty="0">
                <a:solidFill>
                  <a:srgbClr val="FFFFFF"/>
                </a:solidFill>
                <a:latin typeface="Calibri"/>
                <a:cs typeface="Calibri"/>
              </a:rPr>
              <a:t>puedes</a:t>
            </a:r>
            <a:r>
              <a:rPr lang="es-CL" sz="1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llamar</a:t>
            </a:r>
            <a:r>
              <a:rPr lang="es-CL"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lang="es-CL"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600</a:t>
            </a:r>
            <a:r>
              <a:rPr lang="es-CL"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600</a:t>
            </a:r>
            <a:r>
              <a:rPr lang="es-CL"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CL" sz="1400" dirty="0">
                <a:solidFill>
                  <a:srgbClr val="FFFFFF"/>
                </a:solidFill>
                <a:latin typeface="Calibri"/>
                <a:cs typeface="Calibri"/>
              </a:rPr>
              <a:t>2626.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2C52ED46-1AB6-D013-A0B7-F70E5C0D346C}"/>
              </a:ext>
            </a:extLst>
          </p:cNvPr>
          <p:cNvGrpSpPr/>
          <p:nvPr/>
        </p:nvGrpSpPr>
        <p:grpSpPr>
          <a:xfrm>
            <a:off x="1295400" y="2794225"/>
            <a:ext cx="6404102" cy="1519200"/>
            <a:chOff x="1397381" y="2725895"/>
            <a:chExt cx="6404102" cy="1519200"/>
          </a:xfrm>
        </p:grpSpPr>
        <p:grpSp>
          <p:nvGrpSpPr>
            <p:cNvPr id="7" name="object 7"/>
            <p:cNvGrpSpPr/>
            <p:nvPr/>
          </p:nvGrpSpPr>
          <p:grpSpPr>
            <a:xfrm>
              <a:off x="1397381" y="2725895"/>
              <a:ext cx="6404102" cy="1519200"/>
              <a:chOff x="1397381" y="2725895"/>
              <a:chExt cx="6404102" cy="1519200"/>
            </a:xfrm>
          </p:grpSpPr>
          <p:pic>
            <p:nvPicPr>
              <p:cNvPr id="8" name="object 8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97381" y="2725895"/>
                <a:ext cx="6404102" cy="1519200"/>
              </a:xfrm>
              <a:prstGeom prst="rect">
                <a:avLst/>
              </a:prstGeom>
            </p:spPr>
          </p:pic>
          <p:sp>
            <p:nvSpPr>
              <p:cNvPr id="9" name="object 9"/>
              <p:cNvSpPr/>
              <p:nvPr/>
            </p:nvSpPr>
            <p:spPr>
              <a:xfrm>
                <a:off x="5435464" y="3254170"/>
                <a:ext cx="356870" cy="347980"/>
              </a:xfrm>
              <a:custGeom>
                <a:avLst/>
                <a:gdLst/>
                <a:ahLst/>
                <a:cxnLst/>
                <a:rect l="l" t="t" r="r" b="b"/>
                <a:pathLst>
                  <a:path w="356870" h="347979">
                    <a:moveTo>
                      <a:pt x="178307" y="0"/>
                    </a:moveTo>
                    <a:lnTo>
                      <a:pt x="130924" y="6201"/>
                    </a:lnTo>
                    <a:lnTo>
                      <a:pt x="88335" y="23706"/>
                    </a:lnTo>
                    <a:lnTo>
                      <a:pt x="52244" y="50863"/>
                    </a:lnTo>
                    <a:lnTo>
                      <a:pt x="24355" y="86021"/>
                    </a:lnTo>
                    <a:lnTo>
                      <a:pt x="6372" y="127529"/>
                    </a:lnTo>
                    <a:lnTo>
                      <a:pt x="0" y="173735"/>
                    </a:lnTo>
                    <a:lnTo>
                      <a:pt x="6372" y="219942"/>
                    </a:lnTo>
                    <a:lnTo>
                      <a:pt x="24355" y="261450"/>
                    </a:lnTo>
                    <a:lnTo>
                      <a:pt x="52244" y="296608"/>
                    </a:lnTo>
                    <a:lnTo>
                      <a:pt x="88335" y="323765"/>
                    </a:lnTo>
                    <a:lnTo>
                      <a:pt x="130924" y="341270"/>
                    </a:lnTo>
                    <a:lnTo>
                      <a:pt x="178307" y="347471"/>
                    </a:lnTo>
                    <a:lnTo>
                      <a:pt x="225691" y="341270"/>
                    </a:lnTo>
                    <a:lnTo>
                      <a:pt x="268280" y="323765"/>
                    </a:lnTo>
                    <a:lnTo>
                      <a:pt x="304371" y="296608"/>
                    </a:lnTo>
                    <a:lnTo>
                      <a:pt x="332260" y="261450"/>
                    </a:lnTo>
                    <a:lnTo>
                      <a:pt x="350243" y="219942"/>
                    </a:lnTo>
                    <a:lnTo>
                      <a:pt x="356615" y="173735"/>
                    </a:lnTo>
                    <a:lnTo>
                      <a:pt x="350243" y="127529"/>
                    </a:lnTo>
                    <a:lnTo>
                      <a:pt x="332260" y="86021"/>
                    </a:lnTo>
                    <a:lnTo>
                      <a:pt x="304371" y="50863"/>
                    </a:lnTo>
                    <a:lnTo>
                      <a:pt x="268280" y="23706"/>
                    </a:lnTo>
                    <a:lnTo>
                      <a:pt x="225691" y="6201"/>
                    </a:lnTo>
                    <a:lnTo>
                      <a:pt x="17830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0" name="object 10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02908" y="3204565"/>
                <a:ext cx="421982" cy="510336"/>
              </a:xfrm>
              <a:prstGeom prst="rect">
                <a:avLst/>
              </a:prstGeom>
            </p:spPr>
          </p:pic>
        </p:grpSp>
        <p:sp>
          <p:nvSpPr>
            <p:cNvPr id="11" name="object 11"/>
            <p:cNvSpPr txBox="1"/>
            <p:nvPr/>
          </p:nvSpPr>
          <p:spPr>
            <a:xfrm>
              <a:off x="5543096" y="3258666"/>
              <a:ext cx="14160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F81BC"/>
                  </a:solidFill>
                  <a:latin typeface="Calibri"/>
                  <a:cs typeface="Calibri"/>
                </a:rPr>
                <a:t>1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81A82BB0-BE2E-1130-3C8F-D161C0CFC6D4}"/>
              </a:ext>
            </a:extLst>
          </p:cNvPr>
          <p:cNvGrpSpPr/>
          <p:nvPr/>
        </p:nvGrpSpPr>
        <p:grpSpPr>
          <a:xfrm>
            <a:off x="6200277" y="4395951"/>
            <a:ext cx="1499225" cy="1752255"/>
            <a:chOff x="4599433" y="4364735"/>
            <a:chExt cx="1831848" cy="2141016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99433" y="4364735"/>
              <a:ext cx="1831848" cy="206349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669536" y="6035039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70" h="347979">
                  <a:moveTo>
                    <a:pt x="178308" y="0"/>
                  </a:moveTo>
                  <a:lnTo>
                    <a:pt x="130924" y="6206"/>
                  </a:lnTo>
                  <a:lnTo>
                    <a:pt x="88335" y="23720"/>
                  </a:lnTo>
                  <a:lnTo>
                    <a:pt x="52244" y="50887"/>
                  </a:lnTo>
                  <a:lnTo>
                    <a:pt x="24355" y="86049"/>
                  </a:lnTo>
                  <a:lnTo>
                    <a:pt x="6372" y="127551"/>
                  </a:lnTo>
                  <a:lnTo>
                    <a:pt x="0" y="173736"/>
                  </a:lnTo>
                  <a:lnTo>
                    <a:pt x="6372" y="219920"/>
                  </a:lnTo>
                  <a:lnTo>
                    <a:pt x="24355" y="261422"/>
                  </a:lnTo>
                  <a:lnTo>
                    <a:pt x="52244" y="296584"/>
                  </a:lnTo>
                  <a:lnTo>
                    <a:pt x="88335" y="323751"/>
                  </a:lnTo>
                  <a:lnTo>
                    <a:pt x="130924" y="341265"/>
                  </a:lnTo>
                  <a:lnTo>
                    <a:pt x="178308" y="347472"/>
                  </a:lnTo>
                  <a:lnTo>
                    <a:pt x="225691" y="341265"/>
                  </a:lnTo>
                  <a:lnTo>
                    <a:pt x="268280" y="323751"/>
                  </a:lnTo>
                  <a:lnTo>
                    <a:pt x="304371" y="296584"/>
                  </a:lnTo>
                  <a:lnTo>
                    <a:pt x="332260" y="261422"/>
                  </a:lnTo>
                  <a:lnTo>
                    <a:pt x="350243" y="219920"/>
                  </a:lnTo>
                  <a:lnTo>
                    <a:pt x="356615" y="173736"/>
                  </a:lnTo>
                  <a:lnTo>
                    <a:pt x="350243" y="127551"/>
                  </a:lnTo>
                  <a:lnTo>
                    <a:pt x="332260" y="86049"/>
                  </a:lnTo>
                  <a:lnTo>
                    <a:pt x="304371" y="50887"/>
                  </a:lnTo>
                  <a:lnTo>
                    <a:pt x="268280" y="23720"/>
                  </a:lnTo>
                  <a:lnTo>
                    <a:pt x="225691" y="6206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2960" y="5995415"/>
              <a:ext cx="421982" cy="510336"/>
            </a:xfrm>
            <a:prstGeom prst="rect">
              <a:avLst/>
            </a:prstGeom>
          </p:spPr>
        </p:pic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DDC37A8-F6B8-193E-B14D-5FECA1C421E5}"/>
              </a:ext>
            </a:extLst>
          </p:cNvPr>
          <p:cNvGrpSpPr/>
          <p:nvPr/>
        </p:nvGrpSpPr>
        <p:grpSpPr>
          <a:xfrm>
            <a:off x="4379273" y="4403573"/>
            <a:ext cx="2079066" cy="1676338"/>
            <a:chOff x="6528816" y="4379976"/>
            <a:chExt cx="2540336" cy="2048256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28816" y="4379976"/>
              <a:ext cx="2121407" cy="204825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733032" y="4818888"/>
              <a:ext cx="356870" cy="347980"/>
            </a:xfrm>
            <a:custGeom>
              <a:avLst/>
              <a:gdLst/>
              <a:ahLst/>
              <a:cxnLst/>
              <a:rect l="l" t="t" r="r" b="b"/>
              <a:pathLst>
                <a:path w="356870" h="347979">
                  <a:moveTo>
                    <a:pt x="178308" y="0"/>
                  </a:moveTo>
                  <a:lnTo>
                    <a:pt x="130924" y="6201"/>
                  </a:lnTo>
                  <a:lnTo>
                    <a:pt x="88335" y="23706"/>
                  </a:lnTo>
                  <a:lnTo>
                    <a:pt x="52244" y="50863"/>
                  </a:lnTo>
                  <a:lnTo>
                    <a:pt x="24355" y="86021"/>
                  </a:lnTo>
                  <a:lnTo>
                    <a:pt x="6372" y="127529"/>
                  </a:lnTo>
                  <a:lnTo>
                    <a:pt x="0" y="173736"/>
                  </a:lnTo>
                  <a:lnTo>
                    <a:pt x="6372" y="219942"/>
                  </a:lnTo>
                  <a:lnTo>
                    <a:pt x="24355" y="261450"/>
                  </a:lnTo>
                  <a:lnTo>
                    <a:pt x="52244" y="296608"/>
                  </a:lnTo>
                  <a:lnTo>
                    <a:pt x="88335" y="323765"/>
                  </a:lnTo>
                  <a:lnTo>
                    <a:pt x="130924" y="341270"/>
                  </a:lnTo>
                  <a:lnTo>
                    <a:pt x="178308" y="347472"/>
                  </a:lnTo>
                  <a:lnTo>
                    <a:pt x="225691" y="341270"/>
                  </a:lnTo>
                  <a:lnTo>
                    <a:pt x="268280" y="323765"/>
                  </a:lnTo>
                  <a:lnTo>
                    <a:pt x="304371" y="296608"/>
                  </a:lnTo>
                  <a:lnTo>
                    <a:pt x="332260" y="261450"/>
                  </a:lnTo>
                  <a:lnTo>
                    <a:pt x="350243" y="219942"/>
                  </a:lnTo>
                  <a:lnTo>
                    <a:pt x="356616" y="173736"/>
                  </a:lnTo>
                  <a:lnTo>
                    <a:pt x="350243" y="127529"/>
                  </a:lnTo>
                  <a:lnTo>
                    <a:pt x="332260" y="86021"/>
                  </a:lnTo>
                  <a:lnTo>
                    <a:pt x="304371" y="50863"/>
                  </a:lnTo>
                  <a:lnTo>
                    <a:pt x="268280" y="23706"/>
                  </a:lnTo>
                  <a:lnTo>
                    <a:pt x="225691" y="6201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96456" y="4779213"/>
              <a:ext cx="421982" cy="510336"/>
            </a:xfrm>
            <a:prstGeom prst="rect">
              <a:avLst/>
            </a:prstGeom>
          </p:spPr>
        </p:pic>
        <p:sp>
          <p:nvSpPr>
            <p:cNvPr id="21" name="object 21"/>
            <p:cNvSpPr txBox="1"/>
            <p:nvPr/>
          </p:nvSpPr>
          <p:spPr>
            <a:xfrm>
              <a:off x="6836643" y="4800814"/>
              <a:ext cx="141605" cy="29971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F81BC"/>
                  </a:solidFill>
                  <a:latin typeface="Calibri"/>
                  <a:cs typeface="Calibri"/>
                </a:rPr>
                <a:t>2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8" name="object 21">
              <a:extLst>
                <a:ext uri="{FF2B5EF4-FFF2-40B4-BE49-F238E27FC236}">
                  <a16:creationId xmlns:a16="http://schemas.microsoft.com/office/drawing/2014/main" id="{BB8FA3DF-AD4B-264A-DCD6-8EA7A597AB64}"/>
                </a:ext>
              </a:extLst>
            </p:cNvPr>
            <p:cNvSpPr txBox="1"/>
            <p:nvPr/>
          </p:nvSpPr>
          <p:spPr>
            <a:xfrm>
              <a:off x="8927547" y="6040156"/>
              <a:ext cx="141605" cy="32941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sz="1800" dirty="0">
                  <a:solidFill>
                    <a:srgbClr val="4F81BC"/>
                  </a:solidFill>
                  <a:latin typeface="Calibri"/>
                  <a:cs typeface="Calibri"/>
                </a:rPr>
                <a:t>3</a:t>
              </a:r>
              <a:endParaRPr sz="18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1836</Words>
  <Application>Microsoft Macintosh PowerPoint</Application>
  <PresentationFormat>Presentación en pantalla (4:3)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Arial MT</vt:lpstr>
      <vt:lpstr>Calibri</vt:lpstr>
      <vt:lpstr>Courier New</vt:lpstr>
      <vt:lpstr>Times New Roman</vt:lpstr>
      <vt:lpstr>Office Theme</vt:lpstr>
      <vt:lpstr>Presentación de PowerPoint</vt:lpstr>
      <vt:lpstr>Presentación de PowerPoint</vt:lpstr>
      <vt:lpstr>¿Qué es el FUAS?</vt:lpstr>
      <vt:lpstr>Ingreso a FUAS</vt:lpstr>
      <vt:lpstr>a) Ingreso para estudiantes que  llenan por primera vez el FUAS</vt:lpstr>
      <vt:lpstr>b) Ingreso para estudiantes que llenan por primera vez el FUAS</vt:lpstr>
      <vt:lpstr>c) Ingreso para estudiantes que llenan por primera vez el FUAS</vt:lpstr>
      <vt:lpstr>Presentación de PowerPoint</vt:lpstr>
      <vt:lpstr>Ingreso para estudiantes que tienen  una cuenta en el FUAS</vt:lpstr>
      <vt:lpstr>c) Ingreso para estudiantes con clave única</vt:lpstr>
      <vt:lpstr>Detalle del Formulario Becas de Reparación</vt:lpstr>
      <vt:lpstr>1. Antecedentes personales</vt:lpstr>
      <vt:lpstr>Presentación de PowerPoint</vt:lpstr>
      <vt:lpstr>Dirección del grupo familiar</vt:lpstr>
      <vt:lpstr>Presentación de PowerPoint</vt:lpstr>
      <vt:lpstr>En esta etapa también podrás indicar si alguna de las personas que  conforman tu grupo familiar tiene alguna discapacidad, pero a  diferencia del formulario general de inscripción a Gratuidad, Becas  de Arancel y Créditos, NO tendrás que completar una encuesta  adicional sobre esta discapacidad.</vt:lpstr>
      <vt:lpstr>Presentación de PowerPoint</vt:lpstr>
      <vt:lpstr>2. Documentos a presentar</vt:lpstr>
      <vt:lpstr>Presentación de PowerPoint</vt:lpstr>
      <vt:lpstr>Presentación de PowerPoint</vt:lpstr>
      <vt:lpstr>3. Finalizar</vt:lpstr>
      <vt:lpstr>Presentación de PowerPoint</vt:lpstr>
      <vt:lpstr>Proceso FUAS 2024: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Yennifer Alejandra Caroca Arenas</dc:creator>
  <cp:lastModifiedBy>Carlos Ricardo Gatica Sepulveda</cp:lastModifiedBy>
  <cp:revision>4</cp:revision>
  <dcterms:created xsi:type="dcterms:W3CDTF">2023-09-20T16:18:10Z</dcterms:created>
  <dcterms:modified xsi:type="dcterms:W3CDTF">2023-09-27T13:31:21Z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2023-09-20T00:00:00Z</vt:filetime>
  </property>
</Properties>
</file>