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4" r:id="rId4"/>
    <p:sldId id="260" r:id="rId5"/>
    <p:sldId id="258" r:id="rId6"/>
    <p:sldId id="259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A1"/>
    <a:srgbClr val="FFFCE3"/>
    <a:srgbClr val="262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6327"/>
  </p:normalViewPr>
  <p:slideViewPr>
    <p:cSldViewPr snapToGrid="0">
      <p:cViewPr varScale="1">
        <p:scale>
          <a:sx n="87" d="100"/>
          <a:sy n="87" d="100"/>
        </p:scale>
        <p:origin x="15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85667A23-238B-F3F4-21F8-940169517547}"/>
              </a:ext>
            </a:extLst>
          </p:cNvPr>
          <p:cNvSpPr/>
          <p:nvPr userDrawn="1"/>
        </p:nvSpPr>
        <p:spPr>
          <a:xfrm>
            <a:off x="0" y="439228"/>
            <a:ext cx="9144000" cy="6434537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288A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CD43E7B-82B1-E468-0F52-8167B12E8A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3461" y="49387"/>
            <a:ext cx="812036" cy="38984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31FB002-7E6C-54D9-294E-4214E9B31E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2283" y="110644"/>
            <a:ext cx="2772675" cy="2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4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129B5B-F1A4-1149-96BB-CAEA18A401CC}" type="datetimeFigureOut">
              <a:rPr lang="es-CL" smtClean="0"/>
              <a:t>27-06-2024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299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129B5B-F1A4-1149-96BB-CAEA18A401CC}" type="datetimeFigureOut">
              <a:rPr lang="es-CL" smtClean="0"/>
              <a:t>27-06-2024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7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73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70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129B5B-F1A4-1149-96BB-CAEA18A401CC}" type="datetimeFigureOut">
              <a:rPr lang="es-CL" smtClean="0"/>
              <a:t>27-06-2024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202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129B5B-F1A4-1149-96BB-CAEA18A401CC}" type="datetimeFigureOut">
              <a:rPr lang="es-CL" smtClean="0"/>
              <a:t>27-06-2024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369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129B5B-F1A4-1149-96BB-CAEA18A401CC}" type="datetimeFigureOut">
              <a:rPr lang="es-CL" smtClean="0"/>
              <a:t>27-06-2024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98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129B5B-F1A4-1149-96BB-CAEA18A401CC}" type="datetimeFigureOut">
              <a:rPr lang="es-CL" smtClean="0"/>
              <a:t>27-06-2024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121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129B5B-F1A4-1149-96BB-CAEA18A401CC}" type="datetimeFigureOut">
              <a:rPr lang="es-CL" smtClean="0"/>
              <a:t>27-06-2024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81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129B5B-F1A4-1149-96BB-CAEA18A401CC}" type="datetimeFigureOut">
              <a:rPr lang="es-CL" smtClean="0"/>
              <a:t>27-06-2024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874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34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ratuidad.c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eneficiosestudiantiles.cl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CA2DE14-292F-D8F0-9AD8-540E699AC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121" y="3298502"/>
            <a:ext cx="2445026" cy="117380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10D3C83-835E-B3AC-6206-979709498D6C}"/>
              </a:ext>
            </a:extLst>
          </p:cNvPr>
          <p:cNvSpPr/>
          <p:nvPr/>
        </p:nvSpPr>
        <p:spPr>
          <a:xfrm>
            <a:off x="0" y="6480313"/>
            <a:ext cx="9144000" cy="377687"/>
          </a:xfrm>
          <a:prstGeom prst="rect">
            <a:avLst/>
          </a:prstGeom>
          <a:solidFill>
            <a:srgbClr val="0288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F711879-E62A-1570-3F44-2D7225DF6BEA}"/>
              </a:ext>
            </a:extLst>
          </p:cNvPr>
          <p:cNvSpPr txBox="1"/>
          <p:nvPr/>
        </p:nvSpPr>
        <p:spPr>
          <a:xfrm>
            <a:off x="2763910" y="6475743"/>
            <a:ext cx="381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gobCL" pitchFamily="2" charset="77"/>
              </a:rPr>
              <a:t>Subsecretaría de Educación Superior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FE29FE-616F-53BD-799C-35D5087C4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120" y="0"/>
            <a:ext cx="2445025" cy="18186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EEA03E6-35A0-ADB0-4900-AAC77CB5B981}"/>
              </a:ext>
            </a:extLst>
          </p:cNvPr>
          <p:cNvSpPr txBox="1"/>
          <p:nvPr/>
        </p:nvSpPr>
        <p:spPr>
          <a:xfrm>
            <a:off x="1847806" y="2185295"/>
            <a:ext cx="565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Beneficios Estudiantiles </a:t>
            </a:r>
            <a:endParaRPr lang="es-CL" sz="32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8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0A9B667-9404-82C8-627D-19EF693919F9}"/>
              </a:ext>
            </a:extLst>
          </p:cNvPr>
          <p:cNvSpPr txBox="1"/>
          <p:nvPr/>
        </p:nvSpPr>
        <p:spPr>
          <a:xfrm>
            <a:off x="2273261" y="2721114"/>
            <a:ext cx="4597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schemeClr val="bg1"/>
                </a:solidFill>
              </a:rPr>
              <a:t>Para acceder a Becas</a:t>
            </a:r>
          </a:p>
        </p:txBody>
      </p:sp>
    </p:spTree>
    <p:extLst>
      <p:ext uri="{BB962C8B-B14F-4D97-AF65-F5344CB8AC3E}">
        <p14:creationId xmlns:p14="http://schemas.microsoft.com/office/powerpoint/2010/main" val="960088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441AFFE-9203-5B1F-1E70-250DC8071285}"/>
              </a:ext>
            </a:extLst>
          </p:cNvPr>
          <p:cNvSpPr txBox="1"/>
          <p:nvPr/>
        </p:nvSpPr>
        <p:spPr>
          <a:xfrm>
            <a:off x="1426368" y="924273"/>
            <a:ext cx="466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Becas de Arancel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B2A760-2084-F438-5DA4-D9CDB68E5680}"/>
              </a:ext>
            </a:extLst>
          </p:cNvPr>
          <p:cNvSpPr txBox="1"/>
          <p:nvPr/>
        </p:nvSpPr>
        <p:spPr>
          <a:xfrm>
            <a:off x="1313259" y="1691832"/>
            <a:ext cx="6517481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Requisitos académicos: 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En general, puntaje igual o superior a 510 Puntos en PAES o el anterior (puntaje PDT regular rendida el año 2023 o PDT invierno. NEM de 5,0 o más.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No tener título profesional ni técnico de nivel superior (a excepción de la Beca de Articulación).</a:t>
            </a:r>
          </a:p>
          <a:p>
            <a:pPr>
              <a:spcAft>
                <a:spcPts val="1200"/>
              </a:spcAft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Mantención del beneficio</a:t>
            </a:r>
          </a:p>
          <a:p>
            <a:pPr marL="298450" indent="-285750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Matrícula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anual en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la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carrera.</a:t>
            </a:r>
            <a:endParaRPr lang="es-CL" sz="140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298450" indent="-285750">
              <a:lnSpc>
                <a:spcPct val="100000"/>
              </a:lnSpc>
              <a:spcBef>
                <a:spcPts val="565"/>
              </a:spcBef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Permanencia 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dentro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la duración 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formal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la</a:t>
            </a:r>
            <a:r>
              <a:rPr lang="es-CL" sz="1400" spc="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carrera.</a:t>
            </a:r>
            <a:endParaRPr lang="es-CL" sz="140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298450" marR="146685" indent="-285750">
              <a:lnSpc>
                <a:spcPct val="100000"/>
              </a:lnSpc>
              <a:spcBef>
                <a:spcPts val="570"/>
              </a:spcBef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Aprobación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del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60%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ramos 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inscritos durante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primer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año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la 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carrera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y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un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70%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desde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segundo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año.</a:t>
            </a:r>
          </a:p>
          <a:p>
            <a:pPr marL="298450" indent="-285750">
              <a:lnSpc>
                <a:spcPct val="100000"/>
              </a:lnSpc>
              <a:spcBef>
                <a:spcPts val="565"/>
              </a:spcBef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No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requiere una 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nueva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inscripción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en el</a:t>
            </a:r>
            <a:r>
              <a:rPr lang="es-CL" sz="1400" spc="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FUAS.</a:t>
            </a:r>
            <a:endParaRPr lang="es-CL" sz="140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endParaRPr lang="es-CL" sz="1400" b="1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endParaRPr lang="es-CL" sz="1400" b="1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8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441AFFE-9203-5B1F-1E70-250DC8071285}"/>
              </a:ext>
            </a:extLst>
          </p:cNvPr>
          <p:cNvSpPr txBox="1"/>
          <p:nvPr/>
        </p:nvSpPr>
        <p:spPr>
          <a:xfrm>
            <a:off x="1426368" y="924273"/>
            <a:ext cx="466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-3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Fondo Solidario de Crédito Universitario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B2A760-2084-F438-5DA4-D9CDB68E5680}"/>
              </a:ext>
            </a:extLst>
          </p:cNvPr>
          <p:cNvSpPr txBox="1"/>
          <p:nvPr/>
        </p:nvSpPr>
        <p:spPr>
          <a:xfrm>
            <a:off x="1488280" y="1747966"/>
            <a:ext cx="640794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Requisitos académicos: 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Puntaje igual o superior a 485 puntos de la PAES o PDT del año de admisión a la carrera o el anterior. 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No tener título profesional ni técnico de nivel superior.</a:t>
            </a:r>
          </a:p>
          <a:p>
            <a:pPr>
              <a:spcAft>
                <a:spcPts val="1200"/>
              </a:spcAft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Mantención del beneficio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Matrícula anual en la carrera.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Aprobación de al menos el 50% de asignaturas inscritas durante toda la carrera (4º semestre).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Mantención de Nivel Socioeconómico.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No requiere una nueva inscripción en el FUAS.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financiamiento puede extenderse hasta un 50% adicional, respecto de la duración formal de la carrera.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La renovación del CAE, se debe realizar directamente en </a:t>
            </a:r>
            <a:r>
              <a:rPr lang="es-CL" sz="1400" spc="-5" dirty="0" err="1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www.ingresa.cl</a:t>
            </a:r>
            <a:endParaRPr lang="es-CL" sz="1400" b="1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endParaRPr lang="es-CL" sz="1400" b="1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52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0A9B667-9404-82C8-627D-19EF693919F9}"/>
              </a:ext>
            </a:extLst>
          </p:cNvPr>
          <p:cNvSpPr txBox="1"/>
          <p:nvPr/>
        </p:nvSpPr>
        <p:spPr>
          <a:xfrm>
            <a:off x="2273261" y="2721114"/>
            <a:ext cx="4160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schemeClr val="bg1"/>
                </a:solidFill>
              </a:rPr>
              <a:t>Etapas del proceso</a:t>
            </a:r>
          </a:p>
        </p:txBody>
      </p:sp>
    </p:spTree>
    <p:extLst>
      <p:ext uri="{BB962C8B-B14F-4D97-AF65-F5344CB8AC3E}">
        <p14:creationId xmlns:p14="http://schemas.microsoft.com/office/powerpoint/2010/main" val="2315761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5F3DC6-CDAE-D9F3-F661-5E54BBBD2053}"/>
              </a:ext>
            </a:extLst>
          </p:cNvPr>
          <p:cNvSpPr txBox="1"/>
          <p:nvPr/>
        </p:nvSpPr>
        <p:spPr>
          <a:xfrm>
            <a:off x="-2790825" y="2734751"/>
            <a:ext cx="182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/>
              <a:t>Inscripción  FUAS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189C4B2A-712C-A48D-8E86-A783A2B6C886}"/>
              </a:ext>
            </a:extLst>
          </p:cNvPr>
          <p:cNvSpPr txBox="1"/>
          <p:nvPr/>
        </p:nvSpPr>
        <p:spPr>
          <a:xfrm>
            <a:off x="743028" y="1130191"/>
            <a:ext cx="6448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</a:t>
            </a: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acceder a los Beneficios Estudiantiles para Educación Superior </a:t>
            </a: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(Gratuidad, Becas y Créditos)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1CEDD308-1C22-41BC-C655-157AFE75BD6B}"/>
              </a:ext>
            </a:extLst>
          </p:cNvPr>
          <p:cNvSpPr/>
          <p:nvPr/>
        </p:nvSpPr>
        <p:spPr>
          <a:xfrm>
            <a:off x="801550" y="2381250"/>
            <a:ext cx="1160600" cy="549209"/>
          </a:xfrm>
          <a:prstGeom prst="roundRect">
            <a:avLst/>
          </a:prstGeom>
          <a:solidFill>
            <a:srgbClr val="2623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b="1" dirty="0">
              <a:latin typeface="gobCL" pitchFamily="2" charset="77"/>
            </a:endParaRPr>
          </a:p>
          <a:p>
            <a:pPr algn="ctr"/>
            <a:r>
              <a:rPr lang="es-ES" sz="1200" b="1" dirty="0">
                <a:latin typeface="gobCL" pitchFamily="2" charset="77"/>
              </a:rPr>
              <a:t>Inscripción</a:t>
            </a:r>
          </a:p>
          <a:p>
            <a:pPr algn="ctr"/>
            <a:r>
              <a:rPr lang="es-ES" sz="1200" b="1" dirty="0">
                <a:latin typeface="gobCL" pitchFamily="2" charset="77"/>
              </a:rPr>
              <a:t>FUAS</a:t>
            </a:r>
          </a:p>
          <a:p>
            <a:pPr algn="ctr"/>
            <a:endParaRPr lang="es-CL" sz="1200" dirty="0">
              <a:latin typeface="gobCL" pitchFamily="2" charset="77"/>
            </a:endParaRP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CB853FC8-D089-79EB-F1F8-B95B37A3D5D4}"/>
              </a:ext>
            </a:extLst>
          </p:cNvPr>
          <p:cNvSpPr/>
          <p:nvPr/>
        </p:nvSpPr>
        <p:spPr>
          <a:xfrm>
            <a:off x="1928036" y="2953129"/>
            <a:ext cx="1247126" cy="637021"/>
          </a:xfrm>
          <a:prstGeom prst="roundRect">
            <a:avLst/>
          </a:prstGeom>
          <a:solidFill>
            <a:srgbClr val="2623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80"/>
              </a:lnSpc>
            </a:pPr>
            <a:r>
              <a:rPr lang="es-ES" sz="1050" b="1" dirty="0">
                <a:latin typeface="gobCL" pitchFamily="2" charset="77"/>
              </a:rPr>
              <a:t>Resultados de Nivel </a:t>
            </a:r>
            <a:br>
              <a:rPr lang="es-ES" sz="1050" b="1" dirty="0">
                <a:latin typeface="gobCL" pitchFamily="2" charset="77"/>
              </a:rPr>
            </a:br>
            <a:r>
              <a:rPr lang="es-ES" sz="1050" b="1" dirty="0">
                <a:latin typeface="gobCL" pitchFamily="2" charset="77"/>
              </a:rPr>
              <a:t>Socioeconómico</a:t>
            </a:r>
            <a:endParaRPr lang="es-CL" sz="1050" dirty="0">
              <a:latin typeface="gobCL" pitchFamily="2" charset="77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AF3F42F1-0535-4F41-2322-08EC8FBC1860}"/>
              </a:ext>
            </a:extLst>
          </p:cNvPr>
          <p:cNvSpPr/>
          <p:nvPr/>
        </p:nvSpPr>
        <p:spPr>
          <a:xfrm>
            <a:off x="4577177" y="2440014"/>
            <a:ext cx="1160600" cy="431679"/>
          </a:xfrm>
          <a:prstGeom prst="roundRect">
            <a:avLst/>
          </a:prstGeom>
          <a:solidFill>
            <a:srgbClr val="2623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80"/>
              </a:lnSpc>
            </a:pPr>
            <a:r>
              <a:rPr lang="es-ES" sz="1200" b="1" dirty="0">
                <a:latin typeface="gobCL" pitchFamily="2" charset="77"/>
              </a:rPr>
              <a:t>Resultados de Preselección</a:t>
            </a:r>
            <a:endParaRPr lang="es-CL" sz="1200" dirty="0">
              <a:latin typeface="gobCL" pitchFamily="2" charset="77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38E29340-7B13-FC12-29D1-D3D6A537D969}"/>
              </a:ext>
            </a:extLst>
          </p:cNvPr>
          <p:cNvSpPr/>
          <p:nvPr/>
        </p:nvSpPr>
        <p:spPr>
          <a:xfrm>
            <a:off x="5737777" y="3040939"/>
            <a:ext cx="1126485" cy="549211"/>
          </a:xfrm>
          <a:prstGeom prst="roundRect">
            <a:avLst/>
          </a:prstGeom>
          <a:solidFill>
            <a:srgbClr val="2623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80"/>
              </a:lnSpc>
            </a:pPr>
            <a:r>
              <a:rPr lang="es-ES" sz="1200" b="1" dirty="0">
                <a:latin typeface="gobCL" pitchFamily="2" charset="77"/>
              </a:rPr>
              <a:t>Resultados de Asignación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1A0747D-41F4-AD4C-FA23-C1708616B8B3}"/>
              </a:ext>
            </a:extLst>
          </p:cNvPr>
          <p:cNvSpPr txBox="1"/>
          <p:nvPr/>
        </p:nvSpPr>
        <p:spPr>
          <a:xfrm>
            <a:off x="783974" y="3123002"/>
            <a:ext cx="116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Ingresando al sitio </a:t>
            </a:r>
            <a:r>
              <a:rPr lang="es-CL" sz="1200" dirty="0" err="1"/>
              <a:t>fuas.cl</a:t>
            </a:r>
            <a:r>
              <a:rPr lang="es-CL" sz="1200" dirty="0"/>
              <a:t> y seguir las instrucciones para completar el formulario online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C6286C0-7691-D98A-54A3-67CB11310AA6}"/>
              </a:ext>
            </a:extLst>
          </p:cNvPr>
          <p:cNvSpPr txBox="1"/>
          <p:nvPr/>
        </p:nvSpPr>
        <p:spPr>
          <a:xfrm>
            <a:off x="1944574" y="3675392"/>
            <a:ext cx="1332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En esta etapa se muestra en qué nivel se encuentra tu situación económica según los datos que ingresaste, y qué beneficios te corresponden.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5D2A31A-1E8B-6BAE-9955-B4E3B7A51ABD}"/>
              </a:ext>
            </a:extLst>
          </p:cNvPr>
          <p:cNvSpPr txBox="1"/>
          <p:nvPr/>
        </p:nvSpPr>
        <p:spPr>
          <a:xfrm>
            <a:off x="3325148" y="3675392"/>
            <a:ext cx="1246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Al matricularte en una institución, esta realiza una evaluación socioeconómica. Ambos son requisitos para la asignación del beneficio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7F91B67-BAA9-F5A4-CA06-0BB0C3BD85DB}"/>
              </a:ext>
            </a:extLst>
          </p:cNvPr>
          <p:cNvSpPr txBox="1"/>
          <p:nvPr/>
        </p:nvSpPr>
        <p:spPr>
          <a:xfrm>
            <a:off x="5737777" y="3739424"/>
            <a:ext cx="12503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Sumado a los requisitos anteriores, es imprescindible que la institución informe la matrícula al Mineduc, solo así se liberan los fondos para tu beneficio.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7331768F-B883-5BB4-ECCD-9893E84B3E02}"/>
              </a:ext>
            </a:extLst>
          </p:cNvPr>
          <p:cNvCxnSpPr>
            <a:cxnSpLocks/>
            <a:stCxn id="4" idx="2"/>
            <a:endCxn id="29" idx="0"/>
          </p:cNvCxnSpPr>
          <p:nvPr/>
        </p:nvCxnSpPr>
        <p:spPr>
          <a:xfrm flipH="1">
            <a:off x="1364274" y="2930459"/>
            <a:ext cx="17576" cy="192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B6FD4AEB-9D5A-E232-76AD-0D52635B6698}"/>
              </a:ext>
            </a:extLst>
          </p:cNvPr>
          <p:cNvCxnSpPr>
            <a:cxnSpLocks/>
            <a:stCxn id="8" idx="2"/>
            <a:endCxn id="30" idx="0"/>
          </p:cNvCxnSpPr>
          <p:nvPr/>
        </p:nvCxnSpPr>
        <p:spPr>
          <a:xfrm>
            <a:off x="2551599" y="3590150"/>
            <a:ext cx="59206" cy="85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3AC10CB2-EE68-7AAF-2E93-F9EB1859B464}"/>
              </a:ext>
            </a:extLst>
          </p:cNvPr>
          <p:cNvCxnSpPr>
            <a:cxnSpLocks/>
            <a:stCxn id="9" idx="2"/>
            <a:endCxn id="43" idx="0"/>
          </p:cNvCxnSpPr>
          <p:nvPr/>
        </p:nvCxnSpPr>
        <p:spPr>
          <a:xfrm>
            <a:off x="5157477" y="2871693"/>
            <a:ext cx="28032" cy="246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B9DA7D02-6EA1-223B-9A4E-F6C532201EDA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6128712" y="3590150"/>
            <a:ext cx="172308" cy="149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C08D3783-E2CF-7E02-5284-F4B088F1F4E0}"/>
              </a:ext>
            </a:extLst>
          </p:cNvPr>
          <p:cNvSpPr/>
          <p:nvPr/>
        </p:nvSpPr>
        <p:spPr>
          <a:xfrm>
            <a:off x="7191375" y="2381251"/>
            <a:ext cx="1160600" cy="549209"/>
          </a:xfrm>
          <a:prstGeom prst="roundRect">
            <a:avLst/>
          </a:prstGeom>
          <a:solidFill>
            <a:srgbClr val="2623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80"/>
              </a:lnSpc>
            </a:pPr>
            <a:r>
              <a:rPr lang="es-ES" sz="1200" b="1" dirty="0">
                <a:latin typeface="gobCL" pitchFamily="2" charset="77"/>
              </a:rPr>
              <a:t>Apelación</a:t>
            </a:r>
            <a:endParaRPr lang="es-CL" sz="1200" dirty="0">
              <a:latin typeface="gobCL" pitchFamily="2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1061C12-2D19-A23D-7429-2A0F3B60120E}"/>
              </a:ext>
            </a:extLst>
          </p:cNvPr>
          <p:cNvSpPr txBox="1"/>
          <p:nvPr/>
        </p:nvSpPr>
        <p:spPr>
          <a:xfrm>
            <a:off x="7225489" y="3136499"/>
            <a:ext cx="11264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Si optaste a los beneficios, pero no obtuviste ninguno, o recibiste alguno y consideras que podrías optar a uno con mayor cobertura, puedes apelar.</a:t>
            </a:r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225AF845-1182-D6F2-08DD-D05537A0F76F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7771675" y="2930460"/>
            <a:ext cx="17057" cy="206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0E9C1855-DF71-9F3B-7E36-CFBB3923E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036" y="2953130"/>
            <a:ext cx="1274243" cy="582062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746F51F7-2B0C-73E0-8883-462419B023FE}"/>
              </a:ext>
            </a:extLst>
          </p:cNvPr>
          <p:cNvSpPr txBox="1"/>
          <p:nvPr/>
        </p:nvSpPr>
        <p:spPr>
          <a:xfrm>
            <a:off x="4560354" y="3118576"/>
            <a:ext cx="1250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gobCL"/>
              </a:rPr>
              <a:t>R</a:t>
            </a:r>
            <a:r>
              <a:rPr lang="es-ES" sz="1200" b="0" i="0" dirty="0">
                <a:effectLst/>
                <a:latin typeface="gobCL"/>
              </a:rPr>
              <a:t>esultados de todos aquellos postulantes que, de acuerdo con la información que entregaron en el FUAS, cumplen con los requisitos académicos</a:t>
            </a:r>
            <a:endParaRPr lang="es-CL" sz="1200" dirty="0"/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9B32C240-EAA1-CB2F-860D-D5A54BF60034}"/>
              </a:ext>
            </a:extLst>
          </p:cNvPr>
          <p:cNvCxnSpPr>
            <a:cxnSpLocks/>
          </p:cNvCxnSpPr>
          <p:nvPr/>
        </p:nvCxnSpPr>
        <p:spPr>
          <a:xfrm>
            <a:off x="3845255" y="3417904"/>
            <a:ext cx="28032" cy="246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17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5426D2C-ED3C-AFE2-4110-71641A69CC4E}"/>
              </a:ext>
            </a:extLst>
          </p:cNvPr>
          <p:cNvSpPr txBox="1">
            <a:spLocks/>
          </p:cNvSpPr>
          <p:nvPr/>
        </p:nvSpPr>
        <p:spPr>
          <a:xfrm>
            <a:off x="1143000" y="1052966"/>
            <a:ext cx="7391400" cy="505267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200" spc="-30" dirty="0" err="1">
                <a:solidFill>
                  <a:schemeClr val="bg1"/>
                </a:solidFill>
              </a:rPr>
              <a:t>Portal.benficiosestudiantiles</a:t>
            </a:r>
            <a:r>
              <a:rPr lang="es-ES" sz="3200" spc="-30" dirty="0">
                <a:solidFill>
                  <a:schemeClr val="bg1"/>
                </a:solidFill>
              </a:rPr>
              <a:t>/</a:t>
            </a:r>
            <a:r>
              <a:rPr lang="es-ES" sz="3200" spc="-30" dirty="0" err="1">
                <a:solidFill>
                  <a:schemeClr val="bg1"/>
                </a:solidFill>
              </a:rPr>
              <a:t>gratuidad.cl</a:t>
            </a:r>
            <a:endParaRPr lang="es-ES" sz="3200" spc="-30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844FE36-29E1-437F-5F30-EAB330ABD7BE}"/>
              </a:ext>
            </a:extLst>
          </p:cNvPr>
          <p:cNvSpPr txBox="1"/>
          <p:nvPr/>
        </p:nvSpPr>
        <p:spPr>
          <a:xfrm>
            <a:off x="1143000" y="2273354"/>
            <a:ext cx="2666999" cy="3193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895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s-CL" sz="1600" b="1" spc="60" dirty="0">
                <a:solidFill>
                  <a:schemeClr val="bg1"/>
                </a:solidFill>
                <a:latin typeface="gobCL" pitchFamily="2" charset="77"/>
                <a:cs typeface="Calibri"/>
              </a:rPr>
              <a:t>REQUISITOS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  <a:p>
            <a:pPr marL="298450" marR="327660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PASOS </a:t>
            </a:r>
            <a:r>
              <a:rPr lang="es-CL" sz="1600" spc="-15" dirty="0">
                <a:solidFill>
                  <a:schemeClr val="bg1"/>
                </a:solidFill>
                <a:latin typeface="gobCL" pitchFamily="2" charset="77"/>
                <a:cs typeface="Calibri"/>
              </a:rPr>
              <a:t>PARA</a:t>
            </a:r>
            <a:r>
              <a:rPr lang="es-CL" sz="1600" spc="-70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OPTAR  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AL</a:t>
            </a:r>
            <a:r>
              <a:rPr lang="es-CL" sz="1600" spc="-15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BENEFICIO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  <a:p>
            <a:pPr marL="302895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b="1" spc="55" dirty="0">
                <a:solidFill>
                  <a:schemeClr val="bg1"/>
                </a:solidFill>
                <a:latin typeface="gobCL" pitchFamily="2" charset="77"/>
                <a:cs typeface="Calibri"/>
              </a:rPr>
              <a:t>UNIVERSIDADES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b="1" spc="50" dirty="0">
                <a:solidFill>
                  <a:schemeClr val="bg1"/>
                </a:solidFill>
                <a:latin typeface="gobCL" pitchFamily="2" charset="77"/>
                <a:cs typeface="Calibri"/>
              </a:rPr>
              <a:t>ADSCRITAS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  <a:p>
            <a:pPr marL="298450" marR="883285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PREGUNTAS  </a:t>
            </a:r>
            <a:r>
              <a:rPr lang="es-CL" sz="1600" spc="-5" dirty="0">
                <a:solidFill>
                  <a:schemeClr val="bg1"/>
                </a:solidFill>
                <a:latin typeface="gobCL" pitchFamily="2" charset="77"/>
                <a:cs typeface="Calibri"/>
              </a:rPr>
              <a:t>F</a:t>
            </a:r>
            <a:r>
              <a:rPr lang="es-CL" sz="1600" spc="-25" dirty="0">
                <a:solidFill>
                  <a:schemeClr val="bg1"/>
                </a:solidFill>
                <a:latin typeface="gobCL" pitchFamily="2" charset="77"/>
                <a:cs typeface="Calibri"/>
              </a:rPr>
              <a:t>R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ECUE</a:t>
            </a:r>
            <a:r>
              <a:rPr lang="es-CL" sz="1600" spc="-20" dirty="0">
                <a:solidFill>
                  <a:schemeClr val="bg1"/>
                </a:solidFill>
                <a:latin typeface="gobCL" pitchFamily="2" charset="77"/>
                <a:cs typeface="Calibri"/>
              </a:rPr>
              <a:t>NT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ES</a:t>
            </a:r>
          </a:p>
          <a:p>
            <a:pPr marL="302895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b="1" spc="65" dirty="0">
                <a:solidFill>
                  <a:schemeClr val="bg1"/>
                </a:solidFill>
                <a:latin typeface="gobCL" pitchFamily="2" charset="77"/>
                <a:cs typeface="Calibri"/>
              </a:rPr>
              <a:t>NOTICIAS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s-CL" sz="1600" dirty="0">
              <a:solidFill>
                <a:schemeClr val="bg1"/>
              </a:solidFill>
              <a:latin typeface="gobCL" pitchFamily="2" charset="77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es-CL" sz="1600" spc="-5" dirty="0">
                <a:solidFill>
                  <a:schemeClr val="bg1"/>
                </a:solidFill>
                <a:latin typeface="gobCL" pitchFamily="2" charset="77"/>
                <a:cs typeface="Calibri"/>
              </a:rPr>
              <a:t>AGENDA DE</a:t>
            </a:r>
            <a:r>
              <a:rPr lang="es-CL" sz="1600" spc="-60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PROCESOS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7E2FA5-2390-DB0E-14BD-89D1A9D118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r="-69"/>
          <a:stretch/>
        </p:blipFill>
        <p:spPr>
          <a:xfrm>
            <a:off x="4038600" y="2273354"/>
            <a:ext cx="4114801" cy="836323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1AE5BDCC-9B7E-D4CD-EF7B-BAFBA9244A32}"/>
              </a:ext>
            </a:extLst>
          </p:cNvPr>
          <p:cNvSpPr/>
          <p:nvPr/>
        </p:nvSpPr>
        <p:spPr>
          <a:xfrm>
            <a:off x="5257800" y="2819400"/>
            <a:ext cx="457200" cy="228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D0D2EB0-6AC6-64AF-62EB-F4A6359240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0" y="3352800"/>
            <a:ext cx="4114799" cy="227664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01CC926-4CF3-238B-F5EE-E14600454FB0}"/>
              </a:ext>
            </a:extLst>
          </p:cNvPr>
          <p:cNvSpPr/>
          <p:nvPr/>
        </p:nvSpPr>
        <p:spPr>
          <a:xfrm>
            <a:off x="3962400" y="3293445"/>
            <a:ext cx="4267201" cy="24238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E750F48-A50F-A08A-8D9A-E62E3A9722D2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5486400" y="3048000"/>
            <a:ext cx="0" cy="24544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80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F1181E1-403A-F465-8B54-408D211C1D02}"/>
              </a:ext>
            </a:extLst>
          </p:cNvPr>
          <p:cNvSpPr txBox="1">
            <a:spLocks/>
          </p:cNvSpPr>
          <p:nvPr/>
        </p:nvSpPr>
        <p:spPr>
          <a:xfrm>
            <a:off x="662299" y="1154113"/>
            <a:ext cx="4895850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sz="2400" spc="-30" dirty="0" err="1">
                <a:solidFill>
                  <a:schemeClr val="bg1"/>
                </a:solidFill>
                <a:latin typeface="gobCL" pitchFamily="2" charset="77"/>
              </a:rPr>
              <a:t>www.beneficiosestudiantiles.cl</a:t>
            </a:r>
            <a:endParaRPr lang="es-CL" sz="2400" spc="-30" dirty="0">
              <a:solidFill>
                <a:schemeClr val="bg1"/>
              </a:solidFill>
              <a:latin typeface="gobCL" pitchFamily="2" charset="77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FFE8175-4191-313D-A024-9784697432E4}"/>
              </a:ext>
            </a:extLst>
          </p:cNvPr>
          <p:cNvSpPr txBox="1"/>
          <p:nvPr/>
        </p:nvSpPr>
        <p:spPr>
          <a:xfrm>
            <a:off x="662299" y="1982149"/>
            <a:ext cx="3833501" cy="3193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895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s-CL" sz="1600" spc="50" dirty="0">
                <a:solidFill>
                  <a:schemeClr val="bg1"/>
                </a:solidFill>
                <a:latin typeface="gobCL" pitchFamily="2" charset="77"/>
                <a:cs typeface="Calibri"/>
              </a:rPr>
              <a:t>REQUISITOS </a:t>
            </a:r>
            <a:r>
              <a:rPr lang="es-CL" sz="1600" spc="30" dirty="0">
                <a:solidFill>
                  <a:schemeClr val="bg1"/>
                </a:solidFill>
                <a:latin typeface="gobCL" pitchFamily="2" charset="77"/>
                <a:cs typeface="Calibri"/>
              </a:rPr>
              <a:t>DE </a:t>
            </a:r>
            <a:r>
              <a:rPr lang="es-CL" sz="1600" spc="45" dirty="0">
                <a:solidFill>
                  <a:schemeClr val="bg1"/>
                </a:solidFill>
                <a:latin typeface="gobCL" pitchFamily="2" charset="77"/>
                <a:cs typeface="Calibri"/>
              </a:rPr>
              <a:t>BECAS 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Y</a:t>
            </a:r>
            <a:r>
              <a:rPr lang="es-CL" sz="1600" spc="114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60" dirty="0">
                <a:solidFill>
                  <a:schemeClr val="bg1"/>
                </a:solidFill>
                <a:latin typeface="gobCL" pitchFamily="2" charset="77"/>
                <a:cs typeface="Calibri"/>
              </a:rPr>
              <a:t>FSCU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PASOS </a:t>
            </a:r>
            <a:r>
              <a:rPr lang="es-CL" sz="1600" spc="-15" dirty="0">
                <a:solidFill>
                  <a:schemeClr val="bg1"/>
                </a:solidFill>
                <a:latin typeface="gobCL" pitchFamily="2" charset="77"/>
                <a:cs typeface="Calibri"/>
              </a:rPr>
              <a:t>PARA </a:t>
            </a: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OPTAR 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A </a:t>
            </a:r>
            <a:r>
              <a:rPr lang="es-CL" sz="1600" spc="-5" dirty="0">
                <a:solidFill>
                  <a:schemeClr val="bg1"/>
                </a:solidFill>
                <a:latin typeface="gobCL" pitchFamily="2" charset="77"/>
                <a:cs typeface="Calibri"/>
              </a:rPr>
              <a:t>LOS</a:t>
            </a:r>
            <a:r>
              <a:rPr lang="es-CL" sz="1600" spc="-30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BENEFICIOS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  <a:p>
            <a:pPr marL="302895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spc="50" dirty="0">
                <a:solidFill>
                  <a:schemeClr val="bg1"/>
                </a:solidFill>
                <a:latin typeface="gobCL" pitchFamily="2" charset="77"/>
                <a:cs typeface="Calibri"/>
              </a:rPr>
              <a:t>REQUISITOS </a:t>
            </a:r>
            <a:r>
              <a:rPr lang="es-CL" sz="1600" spc="20" dirty="0">
                <a:solidFill>
                  <a:schemeClr val="bg1"/>
                </a:solidFill>
                <a:latin typeface="gobCL" pitchFamily="2" charset="77"/>
                <a:cs typeface="Calibri"/>
              </a:rPr>
              <a:t>PARA</a:t>
            </a:r>
            <a:r>
              <a:rPr lang="es-CL" sz="1600" spc="75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50" dirty="0">
                <a:solidFill>
                  <a:schemeClr val="bg1"/>
                </a:solidFill>
                <a:latin typeface="gobCL" pitchFamily="2" charset="77"/>
                <a:cs typeface="Calibri"/>
              </a:rPr>
              <a:t>RENOVAR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70" dirty="0">
                <a:solidFill>
                  <a:schemeClr val="bg1"/>
                </a:solidFill>
                <a:latin typeface="gobCL" pitchFamily="2" charset="77"/>
                <a:cs typeface="Calibri"/>
              </a:rPr>
              <a:t>BENEFICIOS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INSTITUCIONES 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Y </a:t>
            </a:r>
            <a:r>
              <a:rPr lang="es-CL" sz="1600" spc="-5" dirty="0">
                <a:solidFill>
                  <a:schemeClr val="bg1"/>
                </a:solidFill>
                <a:latin typeface="gobCL" pitchFamily="2" charset="77"/>
                <a:cs typeface="Calibri"/>
              </a:rPr>
              <a:t>ARANCELES DE </a:t>
            </a:r>
            <a:r>
              <a:rPr lang="es-CL" sz="1600" spc="-15" dirty="0">
                <a:solidFill>
                  <a:schemeClr val="bg1"/>
                </a:solidFill>
                <a:latin typeface="gobCL" pitchFamily="2" charset="77"/>
                <a:cs typeface="Calibri"/>
              </a:rPr>
              <a:t>REFERENCIA</a:t>
            </a:r>
          </a:p>
          <a:p>
            <a:pPr marL="302895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spc="65" dirty="0">
                <a:solidFill>
                  <a:schemeClr val="bg1"/>
                </a:solidFill>
                <a:latin typeface="gobCL" pitchFamily="2" charset="77"/>
                <a:cs typeface="Calibri"/>
              </a:rPr>
              <a:t>FECHAS IMPORTANTES DEL PROCESO </a:t>
            </a:r>
            <a:r>
              <a:rPr lang="es-CL" sz="1600" spc="-5" dirty="0">
                <a:solidFill>
                  <a:schemeClr val="bg1"/>
                </a:solidFill>
                <a:latin typeface="gobCL" pitchFamily="2" charset="77"/>
                <a:cs typeface="Calibri"/>
              </a:rPr>
              <a:t>AGENDA DE </a:t>
            </a: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PROCESOS</a:t>
            </a:r>
          </a:p>
          <a:p>
            <a:pPr marL="355600" indent="-342900">
              <a:lnSpc>
                <a:spcPct val="100000"/>
              </a:lnSpc>
              <a:buFont typeface="Wingdings" pitchFamily="2" charset="2"/>
              <a:buChar char="Ø"/>
            </a:pPr>
            <a:endParaRPr lang="es-CL" sz="1600" dirty="0">
              <a:solidFill>
                <a:schemeClr val="bg1"/>
              </a:solidFill>
              <a:latin typeface="gobCL" pitchFamily="2" charset="77"/>
              <a:cs typeface="Times New Roman"/>
            </a:endParaRPr>
          </a:p>
          <a:p>
            <a:pPr marL="302895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es-CL" sz="1600" spc="40" dirty="0">
                <a:solidFill>
                  <a:schemeClr val="bg1"/>
                </a:solidFill>
                <a:latin typeface="gobCL" pitchFamily="2" charset="77"/>
                <a:cs typeface="Calibri"/>
              </a:rPr>
              <a:t>AGENDA </a:t>
            </a:r>
            <a:r>
              <a:rPr lang="es-CL" sz="1600" spc="30" dirty="0">
                <a:solidFill>
                  <a:schemeClr val="bg1"/>
                </a:solidFill>
                <a:latin typeface="gobCL" pitchFamily="2" charset="77"/>
                <a:cs typeface="Calibri"/>
              </a:rPr>
              <a:t>DE</a:t>
            </a:r>
            <a:r>
              <a:rPr lang="es-CL" sz="1600" spc="85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55" dirty="0">
                <a:solidFill>
                  <a:schemeClr val="bg1"/>
                </a:solidFill>
                <a:latin typeface="gobCL" pitchFamily="2" charset="77"/>
                <a:cs typeface="Calibri"/>
              </a:rPr>
              <a:t>ACTIVIDADES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70" dirty="0">
                <a:solidFill>
                  <a:schemeClr val="bg1"/>
                </a:solidFill>
                <a:latin typeface="gobCL" pitchFamily="2" charset="77"/>
                <a:cs typeface="Calibri"/>
              </a:rPr>
              <a:t>ONLINE O EN TERRENO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566D70C-C39E-4B9A-23F4-D9C18DFA80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48689" y="1982149"/>
            <a:ext cx="3156322" cy="220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14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44C11-44BE-6C21-6268-3A3A87F44B92}"/>
              </a:ext>
            </a:extLst>
          </p:cNvPr>
          <p:cNvSpPr txBox="1">
            <a:spLocks/>
          </p:cNvSpPr>
          <p:nvPr/>
        </p:nvSpPr>
        <p:spPr>
          <a:xfrm>
            <a:off x="1838325" y="1342134"/>
            <a:ext cx="5715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dirty="0" err="1">
                <a:solidFill>
                  <a:schemeClr val="bg1"/>
                </a:solidFill>
                <a:latin typeface="gobCL" pitchFamily="2" charset="77"/>
              </a:rPr>
              <a:t>Fanpage</a:t>
            </a:r>
            <a:r>
              <a:rPr lang="es-CL" sz="2000" dirty="0">
                <a:solidFill>
                  <a:schemeClr val="bg1"/>
                </a:solidFill>
                <a:latin typeface="gobCL" pitchFamily="2" charset="77"/>
              </a:rPr>
              <a:t> Subsecretaría de Educación Superior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A6788F-6337-E016-DF08-B13E6E289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4" y="2033687"/>
            <a:ext cx="5426797" cy="296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83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503F770-FEA1-F1BC-4C9D-5F43928BD3FB}"/>
              </a:ext>
            </a:extLst>
          </p:cNvPr>
          <p:cNvSpPr/>
          <p:nvPr/>
        </p:nvSpPr>
        <p:spPr>
          <a:xfrm>
            <a:off x="5021825" y="1006922"/>
            <a:ext cx="1797849" cy="788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gobCL" pitchFamily="2" charset="77"/>
            </a:endParaRPr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5F929C8C-743B-443D-634B-6F3CF16C2E0B}"/>
              </a:ext>
            </a:extLst>
          </p:cNvPr>
          <p:cNvSpPr/>
          <p:nvPr/>
        </p:nvSpPr>
        <p:spPr>
          <a:xfrm>
            <a:off x="1632962" y="3587831"/>
            <a:ext cx="1408996" cy="1273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>
              <a:latin typeface="gobCL" pitchFamily="2" charset="77"/>
            </a:endParaRPr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40C47799-9149-F8A4-9AE0-17B468EB2B42}"/>
              </a:ext>
            </a:extLst>
          </p:cNvPr>
          <p:cNvSpPr txBox="1">
            <a:spLocks/>
          </p:cNvSpPr>
          <p:nvPr/>
        </p:nvSpPr>
        <p:spPr>
          <a:xfrm>
            <a:off x="390525" y="478457"/>
            <a:ext cx="892175" cy="65915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800" spc="-2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sz="2400" spc="-2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s-ES" sz="2400" spc="-55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2400" spc="-15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lang="es-ES" sz="2400" spc="-15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FA4B256-2447-70DC-4D90-393B7863D42A}"/>
              </a:ext>
            </a:extLst>
          </p:cNvPr>
          <p:cNvSpPr/>
          <p:nvPr/>
        </p:nvSpPr>
        <p:spPr>
          <a:xfrm>
            <a:off x="1558278" y="4831739"/>
            <a:ext cx="286875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www.junaeb.cl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facebook.com/gobiernojunaeb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twitter.com/EquipoJUNAEB 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600 6600 400 </a:t>
            </a:r>
            <a:r>
              <a:rPr lang="es-CL" sz="1400" dirty="0" err="1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Requisitos,fechas</a:t>
            </a:r>
            <a:endParaRPr lang="es-CL" sz="1400" dirty="0">
              <a:solidFill>
                <a:schemeClr val="bg1">
                  <a:lumMod val="85000"/>
                </a:schemeClr>
              </a:solidFill>
              <a:latin typeface="gobCL" pitchFamily="2" charset="77"/>
            </a:endParaRP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y consultas de Junaeb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151B834-3E94-25A1-E39A-630F2C393BCD}"/>
              </a:ext>
            </a:extLst>
          </p:cNvPr>
          <p:cNvSpPr/>
          <p:nvPr/>
        </p:nvSpPr>
        <p:spPr>
          <a:xfrm>
            <a:off x="1569228" y="2173005"/>
            <a:ext cx="34525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www.ayudamineduc.cl </a:t>
            </a:r>
            <a:b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</a:br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Facebook.com/mineduc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twitter.com/Mineduc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youtube.com/mineducchile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600 600 2626 Consultas, reclamos,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denuncias y certificados gratuitos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2B754A6-3E69-4749-4645-0E19C2EB3559}"/>
              </a:ext>
            </a:extLst>
          </p:cNvPr>
          <p:cNvSpPr/>
          <p:nvPr/>
        </p:nvSpPr>
        <p:spPr>
          <a:xfrm>
            <a:off x="4922888" y="1899954"/>
            <a:ext cx="283998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  <a:cs typeface="Arial" panose="020B0604020202020204" pitchFamily="34" charset="0"/>
              </a:rPr>
              <a:t>www.ingresa.cl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  <a:cs typeface="Arial" panose="020B0604020202020204" pitchFamily="34" charset="0"/>
              </a:rPr>
              <a:t>facebook.com/comisioningresa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  <a:cs typeface="Arial" panose="020B0604020202020204" pitchFamily="34" charset="0"/>
              </a:rPr>
              <a:t>600 901 1000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  <a:cs typeface="Arial" panose="020B0604020202020204" pitchFamily="34" charset="0"/>
              </a:rPr>
              <a:t>Requisitos, fechas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  <a:cs typeface="Arial" panose="020B0604020202020204" pitchFamily="34" charset="0"/>
              </a:rPr>
              <a:t>y consultas de CAE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DE59A5B-8AD5-1042-5B10-9732577E5B1E}"/>
              </a:ext>
            </a:extLst>
          </p:cNvPr>
          <p:cNvSpPr/>
          <p:nvPr/>
        </p:nvSpPr>
        <p:spPr>
          <a:xfrm>
            <a:off x="4849690" y="4835588"/>
            <a:ext cx="29737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www.mifuturo.cl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facebook.com/mifuturocl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Buscador de carreras e IES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y cifras de ingreso y empleabilidad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91700AA-ADC8-19E0-A49B-37807ADF36EC}"/>
              </a:ext>
            </a:extLst>
          </p:cNvPr>
          <p:cNvCxnSpPr>
            <a:cxnSpLocks/>
          </p:cNvCxnSpPr>
          <p:nvPr/>
        </p:nvCxnSpPr>
        <p:spPr>
          <a:xfrm>
            <a:off x="1632962" y="842985"/>
            <a:ext cx="61299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0CA83AA3-242D-DE3B-5A1A-E4697EAF4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888" y="4009283"/>
            <a:ext cx="2458987" cy="44546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37E96E-619E-2782-630C-754EE86F7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962" y="974358"/>
            <a:ext cx="1813180" cy="11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B2FA472-1AF2-9E09-861F-8657758C999F}"/>
              </a:ext>
            </a:extLst>
          </p:cNvPr>
          <p:cNvSpPr txBox="1"/>
          <p:nvPr/>
        </p:nvSpPr>
        <p:spPr>
          <a:xfrm>
            <a:off x="1215122" y="1475049"/>
            <a:ext cx="3069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dirty="0">
                <a:solidFill>
                  <a:srgbClr val="FFFCE3"/>
                </a:solidFill>
                <a:latin typeface="gobCL" pitchFamily="2" charset="77"/>
              </a:rPr>
              <a:t>¿Qué es FUAS?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C5C56B-F0DC-7520-6012-8419F43F1021}"/>
              </a:ext>
            </a:extLst>
          </p:cNvPr>
          <p:cNvSpPr txBox="1"/>
          <p:nvPr/>
        </p:nvSpPr>
        <p:spPr>
          <a:xfrm>
            <a:off x="1215122" y="2341245"/>
            <a:ext cx="66811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gobCL" pitchFamily="2" charset="77"/>
              </a:rPr>
              <a:t>El Formulario de Acreditación Socioeconómica, es la manera que tiene el Estado de recabar los datos que acrediten tu situación Económica, conocer el número de integrantes de tu grupo familiar y datos personales, para así poder ayudarte a financiar tus estudios superiores.</a:t>
            </a:r>
            <a:br>
              <a:rPr lang="es-CL" dirty="0">
                <a:latin typeface="gobCL" pitchFamily="2" charset="77"/>
              </a:rPr>
            </a:br>
            <a:br>
              <a:rPr lang="es-CL" dirty="0">
                <a:latin typeface="gobCL" pitchFamily="2" charset="77"/>
              </a:rPr>
            </a:br>
            <a:r>
              <a:rPr lang="es-CL" dirty="0">
                <a:latin typeface="gobCL" pitchFamily="2" charset="77"/>
              </a:rPr>
              <a:t>El FUAS lo debes completar vía online en los periodos establecidos por el Mineduc, a través de un celular, tablet o computador. Generando un usuario y contraseña. </a:t>
            </a:r>
          </a:p>
        </p:txBody>
      </p:sp>
    </p:spTree>
    <p:extLst>
      <p:ext uri="{BB962C8B-B14F-4D97-AF65-F5344CB8AC3E}">
        <p14:creationId xmlns:p14="http://schemas.microsoft.com/office/powerpoint/2010/main" val="123395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0A9B667-9404-82C8-627D-19EF693919F9}"/>
              </a:ext>
            </a:extLst>
          </p:cNvPr>
          <p:cNvSpPr txBox="1"/>
          <p:nvPr/>
        </p:nvSpPr>
        <p:spPr>
          <a:xfrm>
            <a:off x="1814899" y="2721114"/>
            <a:ext cx="5514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schemeClr val="bg1"/>
                </a:solidFill>
              </a:rPr>
              <a:t>Para acceder a Gratuidad</a:t>
            </a:r>
          </a:p>
        </p:txBody>
      </p:sp>
    </p:spTree>
    <p:extLst>
      <p:ext uri="{BB962C8B-B14F-4D97-AF65-F5344CB8AC3E}">
        <p14:creationId xmlns:p14="http://schemas.microsoft.com/office/powerpoint/2010/main" val="141643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A9BFD01-E464-0F38-DB8C-AA91E7069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129890"/>
              </p:ext>
            </p:extLst>
          </p:nvPr>
        </p:nvGraphicFramePr>
        <p:xfrm>
          <a:off x="1127278" y="1505222"/>
          <a:ext cx="6889444" cy="37970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37296">
                  <a:extLst>
                    <a:ext uri="{9D8B030D-6E8A-4147-A177-3AD203B41FA5}">
                      <a16:colId xmlns:a16="http://schemas.microsoft.com/office/drawing/2014/main" val="843760092"/>
                    </a:ext>
                  </a:extLst>
                </a:gridCol>
                <a:gridCol w="3408786">
                  <a:extLst>
                    <a:ext uri="{9D8B030D-6E8A-4147-A177-3AD203B41FA5}">
                      <a16:colId xmlns:a16="http://schemas.microsoft.com/office/drawing/2014/main" val="138757967"/>
                    </a:ext>
                  </a:extLst>
                </a:gridCol>
                <a:gridCol w="1943362">
                  <a:extLst>
                    <a:ext uri="{9D8B030D-6E8A-4147-A177-3AD203B41FA5}">
                      <a16:colId xmlns:a16="http://schemas.microsoft.com/office/drawing/2014/main" val="16508209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1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Tipo de institución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1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Beneficio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1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% de vulnerabilidad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1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a postular y acceder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184529"/>
                  </a:ext>
                </a:extLst>
              </a:tr>
              <a:tr h="484356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Adscritas a gratuidad</a:t>
                      </a:r>
                    </a:p>
                  </a:txBody>
                  <a:tcPr marL="25200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Gratuidad: matrícula y arancel por la duración nominal de la carrera.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60% menor ingreso del país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7925172"/>
                  </a:ext>
                </a:extLst>
              </a:tr>
              <a:tr h="484356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Acreditadas</a:t>
                      </a:r>
                    </a:p>
                  </a:txBody>
                  <a:tcPr marL="25200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Becas: de $500 mil a 100% del arancel de referencia por la duración formal de la carrera.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60%, 70% y 80% menor ingreso del país. 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8957849"/>
                  </a:ext>
                </a:extLst>
              </a:tr>
              <a:tr h="575832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CRUCH Acreditadas</a:t>
                      </a:r>
                    </a:p>
                  </a:txBody>
                  <a:tcPr marL="25200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Crédito Fondo Solidario: hasta el 100% del arancel de referencia. Hasta 50% adicional a la duración formal de la carrera.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60%, 70% y 80% menor ingreso del país.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3185861"/>
                  </a:ext>
                </a:extLst>
              </a:tr>
              <a:tr h="746883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Comisión Ingresa</a:t>
                      </a:r>
                    </a:p>
                  </a:txBody>
                  <a:tcPr marL="25200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Créditos con Garantía Estatal (CAE): Hasta el 100% del arancel de referencia. Hasta 3 años adicionales a la duración formal de la carrera, dependiendo el tipo de carrera.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No requiere nivel Socioeconómico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52025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C33F0E1-E6A2-93C5-B391-8F75226648CD}"/>
              </a:ext>
            </a:extLst>
          </p:cNvPr>
          <p:cNvSpPr txBox="1"/>
          <p:nvPr/>
        </p:nvSpPr>
        <p:spPr>
          <a:xfrm>
            <a:off x="1127278" y="990236"/>
            <a:ext cx="662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Beneficios estudiantiles según el tipo de institución al que postulas</a:t>
            </a:r>
          </a:p>
        </p:txBody>
      </p:sp>
    </p:spTree>
    <p:extLst>
      <p:ext uri="{BB962C8B-B14F-4D97-AF65-F5344CB8AC3E}">
        <p14:creationId xmlns:p14="http://schemas.microsoft.com/office/powerpoint/2010/main" val="371243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D91623-5356-2153-F5EE-AEF9289BAD3E}"/>
              </a:ext>
            </a:extLst>
          </p:cNvPr>
          <p:cNvSpPr txBox="1"/>
          <p:nvPr/>
        </p:nvSpPr>
        <p:spPr>
          <a:xfrm>
            <a:off x="846481" y="958416"/>
            <a:ext cx="75698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620" marR="116205">
              <a:spcAft>
                <a:spcPts val="800"/>
              </a:spcAft>
            </a:pPr>
            <a:r>
              <a:rPr lang="es-CL" sz="12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En </a:t>
            </a:r>
            <a:r>
              <a:rPr lang="es-CL" sz="12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</a:t>
            </a:r>
            <a:r>
              <a:rPr lang="es-CL" sz="12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FUAS </a:t>
            </a:r>
            <a:r>
              <a:rPr lang="es-CL" sz="12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debes ingresar </a:t>
            </a:r>
            <a:r>
              <a:rPr lang="es-CL" sz="12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 </a:t>
            </a:r>
            <a:r>
              <a:rPr lang="es-CL" sz="12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PROMEDIO MENSUAL </a:t>
            </a:r>
            <a:r>
              <a:rPr lang="es-CL" sz="12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ingresos  de </a:t>
            </a:r>
            <a:r>
              <a:rPr lang="es-CL" sz="12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2024 y 2025, </a:t>
            </a:r>
            <a:r>
              <a:rPr lang="es-CL" sz="12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cada</a:t>
            </a:r>
            <a:r>
              <a:rPr lang="es-CL" sz="1200" spc="-8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z="12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integrante  </a:t>
            </a:r>
            <a:r>
              <a:rPr lang="es-CL" sz="12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</a:t>
            </a:r>
            <a:r>
              <a:rPr lang="es-CL" sz="12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tu</a:t>
            </a:r>
            <a:r>
              <a:rPr lang="es-CL" sz="12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z="1200" spc="-3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hogar.</a:t>
            </a:r>
            <a:endParaRPr lang="es-CL" sz="110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ACA16941-AF1D-FDCB-61A7-4BE7A9E54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798441"/>
              </p:ext>
            </p:extLst>
          </p:nvPr>
        </p:nvGraphicFramePr>
        <p:xfrm>
          <a:off x="586408" y="1383739"/>
          <a:ext cx="7971182" cy="34718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1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8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1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200" b="1" spc="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N° </a:t>
                      </a:r>
                      <a:r>
                        <a:rPr sz="1200" b="1" spc="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DE </a:t>
                      </a:r>
                      <a:r>
                        <a:rPr sz="1200" b="1" spc="2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MES</a:t>
                      </a:r>
                      <a:endParaRPr sz="1200" b="1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4668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3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200" b="1" spc="3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MES</a:t>
                      </a:r>
                      <a:endParaRPr sz="1200" b="1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4668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3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200" b="1" spc="3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SITUACIÓN </a:t>
                      </a:r>
                      <a:r>
                        <a:rPr sz="1200" b="1" spc="4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LABORAL</a:t>
                      </a:r>
                      <a:endParaRPr sz="1200" b="1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4668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3"/>
                    </a:solidFill>
                  </a:tcPr>
                </a:tc>
                <a:tc>
                  <a:txBody>
                    <a:bodyPr/>
                    <a:lstStyle/>
                    <a:p>
                      <a:pPr marL="4763" marR="52705" indent="0" algn="ctr">
                        <a:lnSpc>
                          <a:spcPct val="100000"/>
                        </a:lnSpc>
                        <a:spcBef>
                          <a:spcPts val="434"/>
                        </a:spcBef>
                        <a:tabLst/>
                      </a:pPr>
                      <a:r>
                        <a:rPr sz="1200" b="1" spc="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TOTAL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HABERES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1" spc="4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MENOS 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DESCUENTOS</a:t>
                      </a:r>
                      <a:r>
                        <a:rPr sz="1200" b="1" spc="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1" spc="3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LEGALES</a:t>
                      </a:r>
                      <a:endParaRPr sz="1200" b="1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55244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1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lnSpc>
                          <a:spcPct val="100000"/>
                        </a:lnSpc>
                        <a:spcBef>
                          <a:spcPts val="280"/>
                        </a:spcBef>
                        <a:tabLst/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Enero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Cesante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2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lnSpc>
                          <a:spcPct val="100000"/>
                        </a:lnSpc>
                        <a:spcBef>
                          <a:spcPts val="280"/>
                        </a:spcBef>
                        <a:tabLst/>
                      </a:pPr>
                      <a:r>
                        <a:rPr sz="1200" b="0" spc="-10" dirty="0" err="1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Febrero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Cesante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3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lvl="0" indent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tabLst/>
                      </a:pPr>
                      <a:r>
                        <a:rPr sz="1200" b="0" spc="-10" dirty="0" err="1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Marz</a:t>
                      </a:r>
                      <a:r>
                        <a:rPr lang="es-ES"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240665" indent="6350" algn="l">
                        <a:lnSpc>
                          <a:spcPct val="100000"/>
                        </a:lnSpc>
                        <a:spcBef>
                          <a:spcPts val="180"/>
                        </a:spcBef>
                        <a:tabLst/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informal</a:t>
                      </a:r>
                      <a:r>
                        <a:rPr sz="1200" b="0" spc="-7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sin 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boleta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ni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228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$250.000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2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4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Abril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75" marR="240665" indent="-11113" algn="l">
                        <a:lnSpc>
                          <a:spcPct val="100000"/>
                        </a:lnSpc>
                        <a:spcBef>
                          <a:spcPts val="180"/>
                        </a:spcBef>
                        <a:tabLst/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informal</a:t>
                      </a:r>
                      <a:r>
                        <a:rPr sz="1200" b="0" spc="-7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sin 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boleta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ni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228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$250.000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9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5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Mayo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Cesante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0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6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Junio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216535" indent="6350" algn="l">
                        <a:lnSpc>
                          <a:spcPts val="1400"/>
                        </a:lnSpc>
                        <a:spcBef>
                          <a:spcPts val="180"/>
                        </a:spcBef>
                        <a:tabLst/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informal</a:t>
                      </a:r>
                      <a:r>
                        <a:rPr sz="1200" b="0" spc="-6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  boleta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y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228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$400.000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5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7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Julio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216535" indent="0" algn="l">
                        <a:lnSpc>
                          <a:spcPts val="1400"/>
                        </a:lnSpc>
                        <a:spcBef>
                          <a:spcPts val="180"/>
                        </a:spcBef>
                        <a:tabLst/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informal</a:t>
                      </a:r>
                      <a:r>
                        <a:rPr sz="1200" b="0" spc="-6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  boleta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y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228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$400.000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8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tabLst/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Agosto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216535" indent="0" algn="l">
                        <a:lnSpc>
                          <a:spcPts val="1400"/>
                        </a:lnSpc>
                        <a:spcBef>
                          <a:spcPts val="180"/>
                        </a:spcBef>
                        <a:tabLst/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informal</a:t>
                      </a:r>
                      <a:r>
                        <a:rPr sz="1200" b="0" spc="-6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  boleta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y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228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$400.000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9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2479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Se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p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tiemb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e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$500.000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8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10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lnSpc>
                          <a:spcPct val="100000"/>
                        </a:lnSpc>
                        <a:spcBef>
                          <a:spcPts val="280"/>
                        </a:spcBef>
                        <a:tabLst/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Octubre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$500.000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71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11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38125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N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o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viemb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e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$500.000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38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12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6543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Diciemb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e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$500.000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07AB457-2C18-8704-35CE-BC05D3CD05AB}"/>
              </a:ext>
            </a:extLst>
          </p:cNvPr>
          <p:cNvSpPr txBox="1"/>
          <p:nvPr/>
        </p:nvSpPr>
        <p:spPr>
          <a:xfrm>
            <a:off x="586408" y="5335761"/>
            <a:ext cx="7971182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Total ingreso de 1</a:t>
            </a:r>
            <a:r>
              <a:rPr lang="es-CL" sz="1400" b="1" spc="-3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año $3.700.000 dividido por 12 da </a:t>
            </a:r>
            <a:r>
              <a:rPr lang="es-CL" sz="1400" b="1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promedio mensual :</a:t>
            </a: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$308.333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C30AD564-8EDD-D647-A429-BBF1419F3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13974"/>
              </p:ext>
            </p:extLst>
          </p:nvPr>
        </p:nvGraphicFramePr>
        <p:xfrm>
          <a:off x="5280991" y="4949274"/>
          <a:ext cx="3276599" cy="218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3576">
                  <a:extLst>
                    <a:ext uri="{9D8B030D-6E8A-4147-A177-3AD203B41FA5}">
                      <a16:colId xmlns:a16="http://schemas.microsoft.com/office/drawing/2014/main" val="2441519112"/>
                    </a:ext>
                  </a:extLst>
                </a:gridCol>
                <a:gridCol w="2183023">
                  <a:extLst>
                    <a:ext uri="{9D8B030D-6E8A-4147-A177-3AD203B41FA5}">
                      <a16:colId xmlns:a16="http://schemas.microsoft.com/office/drawing/2014/main" val="21296111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701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gobCL" charset="0"/>
                          <a:ea typeface="gobCL" charset="0"/>
                          <a:cs typeface="gobCL" charset="0"/>
                        </a:rPr>
                        <a:t>Suma total     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7675" lvl="1" indent="0" algn="l">
                        <a:lnSpc>
                          <a:spcPct val="100000"/>
                        </a:lnSpc>
                        <a:spcBef>
                          <a:spcPts val="280"/>
                        </a:spcBef>
                        <a:tabLst/>
                      </a:pPr>
                      <a:r>
                        <a:rPr lang="es-CL" sz="1200" b="1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$3.700.000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122810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6441AFFE-9203-5B1F-1E70-250DC8071285}"/>
              </a:ext>
            </a:extLst>
          </p:cNvPr>
          <p:cNvSpPr txBox="1"/>
          <p:nvPr/>
        </p:nvSpPr>
        <p:spPr>
          <a:xfrm>
            <a:off x="956886" y="597696"/>
            <a:ext cx="723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Cálculo del promedio mensual de ingresos de un integrante del hogar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4FCFDF7-35F4-AAF1-545A-6CB231875C92}"/>
              </a:ext>
            </a:extLst>
          </p:cNvPr>
          <p:cNvSpPr txBox="1"/>
          <p:nvPr/>
        </p:nvSpPr>
        <p:spPr>
          <a:xfrm>
            <a:off x="-1093721" y="1096915"/>
            <a:ext cx="10937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620" marR="116205">
              <a:spcAft>
                <a:spcPts val="800"/>
              </a:spcAft>
            </a:pPr>
            <a:r>
              <a:rPr lang="es-CL" sz="12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Ejemplo:</a:t>
            </a:r>
            <a:endParaRPr lang="es-CL" sz="110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B35DDD-BE44-1AFE-3E7B-C21EF222C004}"/>
              </a:ext>
            </a:extLst>
          </p:cNvPr>
          <p:cNvSpPr txBox="1"/>
          <p:nvPr/>
        </p:nvSpPr>
        <p:spPr>
          <a:xfrm>
            <a:off x="586408" y="5765132"/>
            <a:ext cx="7971182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Si postulas en el año en curso, se suman los últimos 9 o 10 meses, el resultado se divide por 9 o 10, respectivamente. </a:t>
            </a:r>
          </a:p>
        </p:txBody>
      </p:sp>
    </p:spTree>
    <p:extLst>
      <p:ext uri="{BB962C8B-B14F-4D97-AF65-F5344CB8AC3E}">
        <p14:creationId xmlns:p14="http://schemas.microsoft.com/office/powerpoint/2010/main" val="159794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D91623-5356-2153-F5EE-AEF9289BAD3E}"/>
              </a:ext>
            </a:extLst>
          </p:cNvPr>
          <p:cNvSpPr txBox="1"/>
          <p:nvPr/>
        </p:nvSpPr>
        <p:spPr>
          <a:xfrm>
            <a:off x="1509713" y="1991583"/>
            <a:ext cx="43195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Registro Social de Hogares es el sistema que utiliza el Estado para apoyar la postulación y selección de beneficiarios a diversas prestaciones sociales o subsidios otorgados  por el Estado, y consiste en una base de datos que contiene información  declarada por la ciudadanía y datos administrativos.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441AFFE-9203-5B1F-1E70-250DC8071285}"/>
              </a:ext>
            </a:extLst>
          </p:cNvPr>
          <p:cNvSpPr txBox="1"/>
          <p:nvPr/>
        </p:nvSpPr>
        <p:spPr>
          <a:xfrm>
            <a:off x="1509713" y="990650"/>
            <a:ext cx="6348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Como facilitar el procesamiento de la información que ingresas al FUAS ingresando los datos de tu hogar en el Registro Social de Hogares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36D8A6AF-D811-1185-F20A-EAB9239ED273}"/>
              </a:ext>
            </a:extLst>
          </p:cNvPr>
          <p:cNvSpPr/>
          <p:nvPr/>
        </p:nvSpPr>
        <p:spPr>
          <a:xfrm>
            <a:off x="3548082" y="4076541"/>
            <a:ext cx="3800440" cy="1305084"/>
          </a:xfrm>
          <a:prstGeom prst="rect">
            <a:avLst/>
          </a:prstGeom>
          <a:blipFill>
            <a:blip r:embed="rId2" cstate="print">
              <a:alphaModFix amt="85000"/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B2A760-2084-F438-5DA4-D9CDB68E5680}"/>
              </a:ext>
            </a:extLst>
          </p:cNvPr>
          <p:cNvSpPr txBox="1"/>
          <p:nvPr/>
        </p:nvSpPr>
        <p:spPr>
          <a:xfrm>
            <a:off x="1509712" y="3376578"/>
            <a:ext cx="63484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Si tu hogar no tiene RSH, solicita su ingreso.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Si ya tienes RSH verifica que los datos de tu hogar  estén actualizados.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EFF13B-BC6E-1EAE-D258-669C82E1082D}"/>
              </a:ext>
            </a:extLst>
          </p:cNvPr>
          <p:cNvSpPr txBox="1"/>
          <p:nvPr/>
        </p:nvSpPr>
        <p:spPr>
          <a:xfrm>
            <a:off x="1509713" y="4524993"/>
            <a:ext cx="21859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400" dirty="0" err="1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www.registrosocial.gob.cl</a:t>
            </a:r>
            <a:endParaRPr lang="es-CL" sz="140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5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441AFFE-9203-5B1F-1E70-250DC8071285}"/>
              </a:ext>
            </a:extLst>
          </p:cNvPr>
          <p:cNvSpPr txBox="1"/>
          <p:nvPr/>
        </p:nvSpPr>
        <p:spPr>
          <a:xfrm>
            <a:off x="2386014" y="1590725"/>
            <a:ext cx="3586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Requisitos generales para optar a la Gratuidad universitaria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B2A760-2084-F438-5DA4-D9CDB68E5680}"/>
              </a:ext>
            </a:extLst>
          </p:cNvPr>
          <p:cNvSpPr txBox="1"/>
          <p:nvPr/>
        </p:nvSpPr>
        <p:spPr>
          <a:xfrm>
            <a:off x="2386013" y="2514550"/>
            <a:ext cx="4319588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Provenir de los hogares pertenecientes al 60% de menores ingresos del país.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Matricularse en alguna de las instituciones adscritas a la gratuidad.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No contar con un título profesional previo o un grado de licenciatura terminal, obtenido en alguna  institución nacional o extranjera. </a:t>
            </a:r>
          </a:p>
        </p:txBody>
      </p:sp>
    </p:spTree>
    <p:extLst>
      <p:ext uri="{BB962C8B-B14F-4D97-AF65-F5344CB8AC3E}">
        <p14:creationId xmlns:p14="http://schemas.microsoft.com/office/powerpoint/2010/main" val="337401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441AFFE-9203-5B1F-1E70-250DC8071285}"/>
              </a:ext>
            </a:extLst>
          </p:cNvPr>
          <p:cNvSpPr txBox="1"/>
          <p:nvPr/>
        </p:nvSpPr>
        <p:spPr>
          <a:xfrm>
            <a:off x="1816894" y="1410048"/>
            <a:ext cx="46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Se podrá acceder a Gratuidad excepcionalmente en los siguientes casos: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B2A760-2084-F438-5DA4-D9CDB68E5680}"/>
              </a:ext>
            </a:extLst>
          </p:cNvPr>
          <p:cNvSpPr txBox="1"/>
          <p:nvPr/>
        </p:nvSpPr>
        <p:spPr>
          <a:xfrm>
            <a:off x="1816894" y="2295475"/>
            <a:ext cx="566261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Estudiantes con licenciatura  que optan  por cursar un programa conducente a un título de profesor o educador, bajo las condiciones que señala la  normativa.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Estudiantes con título técnico de nivel superior, que se matriculan en carreras  conducentes a título profesional, con o sin licenciatura.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Si ya eres estudiante de la educación superior, no debes haber excedido la duración nominal de la carrera.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Tener nacionalidad chilena, o bien ser extranjero con residencia definitiva vigente o residencia temporal.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En caso de  tener residencia temporal, el estudiante debe además contar con enseñanza media completa cursada en Chile.</a:t>
            </a:r>
          </a:p>
        </p:txBody>
      </p:sp>
    </p:spTree>
    <p:extLst>
      <p:ext uri="{BB962C8B-B14F-4D97-AF65-F5344CB8AC3E}">
        <p14:creationId xmlns:p14="http://schemas.microsoft.com/office/powerpoint/2010/main" val="76939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441AFFE-9203-5B1F-1E70-250DC8071285}"/>
              </a:ext>
            </a:extLst>
          </p:cNvPr>
          <p:cNvSpPr txBox="1"/>
          <p:nvPr/>
        </p:nvSpPr>
        <p:spPr>
          <a:xfrm>
            <a:off x="1816894" y="2019648"/>
            <a:ext cx="466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Mantención de la Gratuidad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B2A760-2084-F438-5DA4-D9CDB68E5680}"/>
              </a:ext>
            </a:extLst>
          </p:cNvPr>
          <p:cNvSpPr txBox="1"/>
          <p:nvPr/>
        </p:nvSpPr>
        <p:spPr>
          <a:xfrm>
            <a:off x="1816894" y="2875002"/>
            <a:ext cx="56626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Mantener matrícula anual en una institución de educación superior adscrita a gratuidad.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Permanecer dentro de la duración nominal de la carrera </a:t>
            </a:r>
            <a:b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</a:b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(no es posible recibir el beneficio por más tiempo).</a:t>
            </a:r>
          </a:p>
        </p:txBody>
      </p:sp>
    </p:spTree>
    <p:extLst>
      <p:ext uri="{BB962C8B-B14F-4D97-AF65-F5344CB8AC3E}">
        <p14:creationId xmlns:p14="http://schemas.microsoft.com/office/powerpoint/2010/main" val="37310396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5509</TotalTime>
  <Words>1321</Words>
  <Application>Microsoft Office PowerPoint</Application>
  <PresentationFormat>Presentación en pantalla (4:3)</PresentationFormat>
  <Paragraphs>173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gobCL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Ricardo Gatica Sepulveda</dc:creator>
  <cp:lastModifiedBy>Pabla Evelyn Santiago Santiago</cp:lastModifiedBy>
  <cp:revision>19</cp:revision>
  <dcterms:created xsi:type="dcterms:W3CDTF">2023-05-29T15:29:30Z</dcterms:created>
  <dcterms:modified xsi:type="dcterms:W3CDTF">2024-06-27T13:48:48Z</dcterms:modified>
</cp:coreProperties>
</file>