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60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3"/>
    <a:srgbClr val="262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3"/>
    <p:restoredTop sz="96327"/>
  </p:normalViewPr>
  <p:slideViewPr>
    <p:cSldViewPr snapToGrid="0">
      <p:cViewPr varScale="1">
        <p:scale>
          <a:sx n="87" d="100"/>
          <a:sy n="87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024499-A331-9374-8053-6CE80CBAF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" y="714"/>
            <a:ext cx="9142096" cy="68565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8E30884-21B6-34C1-1FD8-E3C7ED301E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0913" y="4426000"/>
            <a:ext cx="1527313" cy="5675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F7A056-0CB2-44AF-8188-BA71AEFF2934}"/>
              </a:ext>
            </a:extLst>
          </p:cNvPr>
          <p:cNvSpPr txBox="1"/>
          <p:nvPr userDrawn="1"/>
        </p:nvSpPr>
        <p:spPr>
          <a:xfrm>
            <a:off x="1331844" y="1586534"/>
            <a:ext cx="63225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000" b="1" i="0" dirty="0">
                <a:solidFill>
                  <a:schemeClr val="bg1"/>
                </a:solidFill>
                <a:latin typeface="GOBCL-HEAVY" pitchFamily="2" charset="77"/>
              </a:rPr>
              <a:t>Beneficios Estudiantiles </a:t>
            </a:r>
          </a:p>
          <a:p>
            <a:pPr algn="ctr"/>
            <a:r>
              <a:rPr lang="es-CL" sz="4000" b="1" i="0" dirty="0">
                <a:solidFill>
                  <a:schemeClr val="bg1"/>
                </a:solidFill>
                <a:latin typeface="GOBCL-HEAVY" pitchFamily="2" charset="77"/>
              </a:rPr>
              <a:t>para la Educación Superior </a:t>
            </a:r>
          </a:p>
          <a:p>
            <a:pPr algn="ctr"/>
            <a:endParaRPr lang="es-CL" sz="4000" b="1" i="0" dirty="0">
              <a:solidFill>
                <a:schemeClr val="bg1"/>
              </a:solidFill>
              <a:latin typeface="GOBCL-HEAVY" pitchFamily="2" charset="77"/>
            </a:endParaRPr>
          </a:p>
          <a:p>
            <a:pPr algn="ctr"/>
            <a:r>
              <a:rPr lang="es-CL" sz="4000" b="1" i="0" dirty="0">
                <a:solidFill>
                  <a:schemeClr val="bg1"/>
                </a:solidFill>
                <a:latin typeface="GOBCL-HEAVY" pitchFamily="2" charset="77"/>
              </a:rPr>
              <a:t>2024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285CB3-A449-302B-E3FD-031C3DA9B4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435" y="6138283"/>
            <a:ext cx="7772400" cy="5051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5C67F9-E7F9-1EA9-4DBA-559F7F6AC8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0020" y="-25117"/>
            <a:ext cx="3886212" cy="1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4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B5B-F1A4-1149-96BB-CAEA18A401CC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29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B5B-F1A4-1149-96BB-CAEA18A401CC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7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55D1094-65D7-8AA4-B63C-0D55C2FF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" y="714"/>
            <a:ext cx="9142096" cy="68565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679DCC-3CB2-8327-ADA5-550314ABEE89}"/>
              </a:ext>
            </a:extLst>
          </p:cNvPr>
          <p:cNvSpPr txBox="1"/>
          <p:nvPr userDrawn="1"/>
        </p:nvSpPr>
        <p:spPr>
          <a:xfrm>
            <a:off x="185530" y="6488668"/>
            <a:ext cx="6632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400" b="1" i="0" dirty="0">
                <a:solidFill>
                  <a:schemeClr val="bg1"/>
                </a:solidFill>
                <a:latin typeface="GOBCL-HEAVY" pitchFamily="2" charset="77"/>
              </a:rPr>
              <a:t>Beneficios Estudiantiles para la Educación Superior 2024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F7B652-301E-5191-646F-0B3541C01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583" y="6435660"/>
            <a:ext cx="834887" cy="310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5EA0A2-5E48-15B1-3930-D92653DDEB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94698" y="61555"/>
            <a:ext cx="919094" cy="3742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74BEF9-D45F-2619-1F10-43494EDAD7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0020" y="-25117"/>
            <a:ext cx="3886212" cy="1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3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B5B-F1A4-1149-96BB-CAEA18A401CC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70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B5B-F1A4-1149-96BB-CAEA18A401CC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202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B5B-F1A4-1149-96BB-CAEA18A401CC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36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B5B-F1A4-1149-96BB-CAEA18A401CC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98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B5B-F1A4-1149-96BB-CAEA18A401CC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121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B5B-F1A4-1149-96BB-CAEA18A401CC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81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B5B-F1A4-1149-96BB-CAEA18A401CC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74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9B5B-F1A4-1149-96BB-CAEA18A401CC}" type="datetimeFigureOut">
              <a:rPr lang="es-CL" smtClean="0"/>
              <a:t>29-08-2023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134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ratuidad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eneficiosestudiantiles.c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8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A9B667-9404-82C8-627D-19EF693919F9}"/>
              </a:ext>
            </a:extLst>
          </p:cNvPr>
          <p:cNvSpPr txBox="1"/>
          <p:nvPr/>
        </p:nvSpPr>
        <p:spPr>
          <a:xfrm>
            <a:off x="2273261" y="2721114"/>
            <a:ext cx="4597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Para acceder a Becas</a:t>
            </a:r>
          </a:p>
        </p:txBody>
      </p:sp>
    </p:spTree>
    <p:extLst>
      <p:ext uri="{BB962C8B-B14F-4D97-AF65-F5344CB8AC3E}">
        <p14:creationId xmlns:p14="http://schemas.microsoft.com/office/powerpoint/2010/main" val="96008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426368" y="924273"/>
            <a:ext cx="466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Becas de Arancel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313259" y="1691832"/>
            <a:ext cx="6517481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Requisitos académicos: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general, puntaje igual o superior a 510 Puntos en PAES o el anterior (puntaje PDT regular rendida el año 2021 o PDT invierno. NEM de 5,0 o más.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tener título profesional ni técnico de nivel superior (a excepción de la Beca de Articulación).</a:t>
            </a:r>
          </a:p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del beneficio</a:t>
            </a:r>
          </a:p>
          <a:p>
            <a:pPr marL="298450" indent="-28575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Matrícula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anual en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carrera.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98450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Permanencia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dentro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 duración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formal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</a:t>
            </a:r>
            <a:r>
              <a:rPr lang="es-CL" sz="1400" spc="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carrera.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98450" marR="146685" indent="-285750">
              <a:lnSpc>
                <a:spcPct val="100000"/>
              </a:lnSpc>
              <a:spcBef>
                <a:spcPts val="570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Aprobación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del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60%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ramos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inscritos durante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primer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y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un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70%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desde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segundo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año.</a:t>
            </a:r>
          </a:p>
          <a:p>
            <a:pPr marL="298450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requiere una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nueva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inscripción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el</a:t>
            </a:r>
            <a:r>
              <a:rPr lang="es-CL" sz="1400" spc="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FUAS.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8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426368" y="924273"/>
            <a:ext cx="466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Fondo Solidario de Crédito Universitario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488280" y="1747966"/>
            <a:ext cx="640794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Requisitos académicos: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Puntaje igual o superior a 485 puntos de la PAES o PDT del año de admisión a la carrera o el anterior.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tener título profesional ni técnico de nivel superior.</a:t>
            </a:r>
          </a:p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del beneficio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Matrícula anual en la carrera.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Aprobación de al menos el 50% de asignaturas inscritas durante toda la carrera (4º semestre).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 Nivel Socioeconómico.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requiere una nueva inscripción en el FUAS.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financiamiento puede extenderse hasta un 50% adicional, respecto de la duración formal de la carrera.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 renovación del CAE, se debe realizar directamente en </a:t>
            </a:r>
            <a:r>
              <a:rPr lang="es-CL" sz="1400" spc="-5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www.ingresa.cl</a:t>
            </a: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5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A9B667-9404-82C8-627D-19EF693919F9}"/>
              </a:ext>
            </a:extLst>
          </p:cNvPr>
          <p:cNvSpPr txBox="1"/>
          <p:nvPr/>
        </p:nvSpPr>
        <p:spPr>
          <a:xfrm>
            <a:off x="2273261" y="2721114"/>
            <a:ext cx="4160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Etapas del proceso</a:t>
            </a:r>
          </a:p>
        </p:txBody>
      </p:sp>
    </p:spTree>
    <p:extLst>
      <p:ext uri="{BB962C8B-B14F-4D97-AF65-F5344CB8AC3E}">
        <p14:creationId xmlns:p14="http://schemas.microsoft.com/office/powerpoint/2010/main" val="231576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5F3DC6-CDAE-D9F3-F661-5E54BBBD2053}"/>
              </a:ext>
            </a:extLst>
          </p:cNvPr>
          <p:cNvSpPr txBox="1"/>
          <p:nvPr/>
        </p:nvSpPr>
        <p:spPr>
          <a:xfrm>
            <a:off x="-2790825" y="2734751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/>
              <a:t>Inscripción  FUAS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89C4B2A-712C-A48D-8E86-A783A2B6C886}"/>
              </a:ext>
            </a:extLst>
          </p:cNvPr>
          <p:cNvSpPr txBox="1"/>
          <p:nvPr/>
        </p:nvSpPr>
        <p:spPr>
          <a:xfrm>
            <a:off x="743028" y="1130191"/>
            <a:ext cx="644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acceder a los Beneficios Estudiantiles para Educación Superior </a:t>
            </a: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(Gratuidad, Becas y Créditos)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1CEDD308-1C22-41BC-C655-157AFE75BD6B}"/>
              </a:ext>
            </a:extLst>
          </p:cNvPr>
          <p:cNvSpPr/>
          <p:nvPr/>
        </p:nvSpPr>
        <p:spPr>
          <a:xfrm>
            <a:off x="801550" y="2381250"/>
            <a:ext cx="1160600" cy="549209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 dirty="0">
              <a:latin typeface="gobCL" pitchFamily="2" charset="77"/>
            </a:endParaRPr>
          </a:p>
          <a:p>
            <a:pPr algn="ctr"/>
            <a:r>
              <a:rPr lang="es-ES" sz="1200" b="1" dirty="0">
                <a:latin typeface="gobCL" pitchFamily="2" charset="77"/>
              </a:rPr>
              <a:t>Inscripción</a:t>
            </a:r>
          </a:p>
          <a:p>
            <a:pPr algn="ctr"/>
            <a:r>
              <a:rPr lang="es-ES" sz="1200" b="1" dirty="0">
                <a:latin typeface="gobCL" pitchFamily="2" charset="77"/>
              </a:rPr>
              <a:t>FUAS</a:t>
            </a:r>
          </a:p>
          <a:p>
            <a:pPr algn="ctr"/>
            <a:endParaRPr lang="es-CL" sz="1200" dirty="0">
              <a:latin typeface="gobCL" pitchFamily="2" charset="77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CB853FC8-D089-79EB-F1F8-B95B37A3D5D4}"/>
              </a:ext>
            </a:extLst>
          </p:cNvPr>
          <p:cNvSpPr/>
          <p:nvPr/>
        </p:nvSpPr>
        <p:spPr>
          <a:xfrm>
            <a:off x="1928036" y="2953129"/>
            <a:ext cx="1247126" cy="637021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050" b="1" dirty="0">
                <a:latin typeface="gobCL" pitchFamily="2" charset="77"/>
              </a:rPr>
              <a:t>Resultados de Nivel </a:t>
            </a:r>
            <a:br>
              <a:rPr lang="es-ES" sz="1050" b="1" dirty="0">
                <a:latin typeface="gobCL" pitchFamily="2" charset="77"/>
              </a:rPr>
            </a:br>
            <a:r>
              <a:rPr lang="es-ES" sz="1050" b="1" dirty="0">
                <a:latin typeface="gobCL" pitchFamily="2" charset="77"/>
              </a:rPr>
              <a:t>Socioeconómico</a:t>
            </a:r>
            <a:endParaRPr lang="es-CL" sz="1050" dirty="0">
              <a:latin typeface="gobCL" pitchFamily="2" charset="77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AF3F42F1-0535-4F41-2322-08EC8FBC1860}"/>
              </a:ext>
            </a:extLst>
          </p:cNvPr>
          <p:cNvSpPr/>
          <p:nvPr/>
        </p:nvSpPr>
        <p:spPr>
          <a:xfrm>
            <a:off x="4577177" y="2440014"/>
            <a:ext cx="1160600" cy="431679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200" b="1" dirty="0">
                <a:latin typeface="gobCL" pitchFamily="2" charset="77"/>
              </a:rPr>
              <a:t>Resultados de Preselección</a:t>
            </a:r>
            <a:endParaRPr lang="es-CL" sz="1200" dirty="0">
              <a:latin typeface="gobCL" pitchFamily="2" charset="77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38E29340-7B13-FC12-29D1-D3D6A537D969}"/>
              </a:ext>
            </a:extLst>
          </p:cNvPr>
          <p:cNvSpPr/>
          <p:nvPr/>
        </p:nvSpPr>
        <p:spPr>
          <a:xfrm>
            <a:off x="5737777" y="3040939"/>
            <a:ext cx="1126485" cy="549211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200" b="1" dirty="0">
                <a:latin typeface="gobCL" pitchFamily="2" charset="77"/>
              </a:rPr>
              <a:t>Resultados de Asignación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1A0747D-41F4-AD4C-FA23-C1708616B8B3}"/>
              </a:ext>
            </a:extLst>
          </p:cNvPr>
          <p:cNvSpPr txBox="1"/>
          <p:nvPr/>
        </p:nvSpPr>
        <p:spPr>
          <a:xfrm>
            <a:off x="783974" y="3123002"/>
            <a:ext cx="116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Ingresando al sitio </a:t>
            </a:r>
            <a:r>
              <a:rPr lang="es-CL" sz="1200" dirty="0" err="1"/>
              <a:t>fuas.cl</a:t>
            </a:r>
            <a:r>
              <a:rPr lang="es-CL" sz="1200" dirty="0"/>
              <a:t> y seguir las instrucciones para completar el formulario online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6286C0-7691-D98A-54A3-67CB11310AA6}"/>
              </a:ext>
            </a:extLst>
          </p:cNvPr>
          <p:cNvSpPr txBox="1"/>
          <p:nvPr/>
        </p:nvSpPr>
        <p:spPr>
          <a:xfrm>
            <a:off x="1944574" y="3675392"/>
            <a:ext cx="1230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En esta etapa se muestra en qué nivel se encuentra tu situación económica según los datos que ingresaste, y qué beneficios te corresponden.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5D2A31A-1E8B-6BAE-9955-B4E3B7A51ABD}"/>
              </a:ext>
            </a:extLst>
          </p:cNvPr>
          <p:cNvSpPr txBox="1"/>
          <p:nvPr/>
        </p:nvSpPr>
        <p:spPr>
          <a:xfrm>
            <a:off x="3325148" y="3675392"/>
            <a:ext cx="1246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Al matricularte en una institución, esta realiza una evaluación socioeconómica. Ambos son requisitos para la asignación del beneficio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7F91B67-BAA9-F5A4-CA06-0BB0C3BD85DB}"/>
              </a:ext>
            </a:extLst>
          </p:cNvPr>
          <p:cNvSpPr txBox="1"/>
          <p:nvPr/>
        </p:nvSpPr>
        <p:spPr>
          <a:xfrm>
            <a:off x="5737777" y="3739424"/>
            <a:ext cx="1250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Sumado a los requisitos anteriores, es imprescindible que la institución informe la matrícula al Mineduc, solo así se liberan los fondos para tu beneficio.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7331768F-B883-5BB4-ECCD-9893E84B3E02}"/>
              </a:ext>
            </a:extLst>
          </p:cNvPr>
          <p:cNvCxnSpPr>
            <a:cxnSpLocks/>
            <a:stCxn id="4" idx="2"/>
            <a:endCxn id="29" idx="0"/>
          </p:cNvCxnSpPr>
          <p:nvPr/>
        </p:nvCxnSpPr>
        <p:spPr>
          <a:xfrm flipH="1">
            <a:off x="1364274" y="2930459"/>
            <a:ext cx="17576" cy="192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6FD4AEB-9D5A-E232-76AD-0D52635B6698}"/>
              </a:ext>
            </a:extLst>
          </p:cNvPr>
          <p:cNvCxnSpPr>
            <a:cxnSpLocks/>
            <a:stCxn id="8" idx="2"/>
            <a:endCxn id="30" idx="0"/>
          </p:cNvCxnSpPr>
          <p:nvPr/>
        </p:nvCxnSpPr>
        <p:spPr>
          <a:xfrm>
            <a:off x="2551599" y="3590150"/>
            <a:ext cx="8269" cy="85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AC10CB2-EE68-7AAF-2E93-F9EB1859B464}"/>
              </a:ext>
            </a:extLst>
          </p:cNvPr>
          <p:cNvCxnSpPr>
            <a:cxnSpLocks/>
            <a:stCxn id="9" idx="2"/>
            <a:endCxn id="43" idx="0"/>
          </p:cNvCxnSpPr>
          <p:nvPr/>
        </p:nvCxnSpPr>
        <p:spPr>
          <a:xfrm>
            <a:off x="5157477" y="2871693"/>
            <a:ext cx="28032" cy="24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B9DA7D02-6EA1-223B-9A4E-F6C532201ED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128712" y="3590150"/>
            <a:ext cx="172308" cy="149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C08D3783-E2CF-7E02-5284-F4B088F1F4E0}"/>
              </a:ext>
            </a:extLst>
          </p:cNvPr>
          <p:cNvSpPr/>
          <p:nvPr/>
        </p:nvSpPr>
        <p:spPr>
          <a:xfrm>
            <a:off x="7191375" y="2381251"/>
            <a:ext cx="1160600" cy="549209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200" b="1" dirty="0">
                <a:latin typeface="gobCL" pitchFamily="2" charset="77"/>
              </a:rPr>
              <a:t>Apelación</a:t>
            </a:r>
            <a:endParaRPr lang="es-CL" sz="1200" dirty="0">
              <a:latin typeface="gobCL" pitchFamily="2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1061C12-2D19-A23D-7429-2A0F3B60120E}"/>
              </a:ext>
            </a:extLst>
          </p:cNvPr>
          <p:cNvSpPr txBox="1"/>
          <p:nvPr/>
        </p:nvSpPr>
        <p:spPr>
          <a:xfrm>
            <a:off x="7225489" y="3136499"/>
            <a:ext cx="1126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Si optaste a los beneficios, pero no obtuviste ninguno, o recibiste alguno y consideras que podrías optar a uno con mayor cobertura, puedes apelar.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225AF845-1182-D6F2-08DD-D05537A0F76F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7771675" y="2930460"/>
            <a:ext cx="17057" cy="20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0E9C1855-DF71-9F3B-7E36-CFBB3923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036" y="2953130"/>
            <a:ext cx="1274243" cy="582062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746F51F7-2B0C-73E0-8883-462419B023FE}"/>
              </a:ext>
            </a:extLst>
          </p:cNvPr>
          <p:cNvSpPr txBox="1"/>
          <p:nvPr/>
        </p:nvSpPr>
        <p:spPr>
          <a:xfrm>
            <a:off x="4560354" y="3118576"/>
            <a:ext cx="1250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gobCL"/>
              </a:rPr>
              <a:t>R</a:t>
            </a:r>
            <a:r>
              <a:rPr lang="es-ES" sz="1200" b="0" i="0" dirty="0">
                <a:effectLst/>
                <a:latin typeface="gobCL"/>
              </a:rPr>
              <a:t>esultados de todos aquellos postulantes que, de acuerdo a la información que entregaron en el FUAS, cumplen con los requisitos académicos</a:t>
            </a:r>
            <a:endParaRPr lang="es-CL" sz="1200" dirty="0"/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9B32C240-EAA1-CB2F-860D-D5A54BF60034}"/>
              </a:ext>
            </a:extLst>
          </p:cNvPr>
          <p:cNvCxnSpPr>
            <a:cxnSpLocks/>
          </p:cNvCxnSpPr>
          <p:nvPr/>
        </p:nvCxnSpPr>
        <p:spPr>
          <a:xfrm>
            <a:off x="3845255" y="3417904"/>
            <a:ext cx="28032" cy="24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1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5426D2C-ED3C-AFE2-4110-71641A69CC4E}"/>
              </a:ext>
            </a:extLst>
          </p:cNvPr>
          <p:cNvSpPr txBox="1">
            <a:spLocks/>
          </p:cNvSpPr>
          <p:nvPr/>
        </p:nvSpPr>
        <p:spPr>
          <a:xfrm>
            <a:off x="1143000" y="1052966"/>
            <a:ext cx="7391400" cy="505267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spc="-30" dirty="0" err="1">
                <a:solidFill>
                  <a:schemeClr val="bg1"/>
                </a:solidFill>
              </a:rPr>
              <a:t>Portal.benficiosestudiantiles</a:t>
            </a:r>
            <a:r>
              <a:rPr lang="es-ES" sz="3200" spc="-30" dirty="0">
                <a:solidFill>
                  <a:schemeClr val="bg1"/>
                </a:solidFill>
              </a:rPr>
              <a:t>/</a:t>
            </a:r>
            <a:r>
              <a:rPr lang="es-ES" sz="3200" spc="-30" dirty="0" err="1">
                <a:solidFill>
                  <a:schemeClr val="bg1"/>
                </a:solidFill>
              </a:rPr>
              <a:t>gratuidad.cl</a:t>
            </a:r>
            <a:endParaRPr lang="es-ES" sz="3200" spc="-3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44FE36-29E1-437F-5F30-EAB330ABD7BE}"/>
              </a:ext>
            </a:extLst>
          </p:cNvPr>
          <p:cNvSpPr txBox="1"/>
          <p:nvPr/>
        </p:nvSpPr>
        <p:spPr>
          <a:xfrm>
            <a:off x="1143000" y="2273354"/>
            <a:ext cx="2666999" cy="3193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CL" sz="1600" b="1" spc="60" dirty="0">
                <a:solidFill>
                  <a:schemeClr val="bg1"/>
                </a:solidFill>
                <a:latin typeface="gobCL" pitchFamily="2" charset="77"/>
                <a:cs typeface="Calibri"/>
              </a:rPr>
              <a:t>REQUISITOS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marR="32766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PASOS 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PARA</a:t>
            </a:r>
            <a:r>
              <a:rPr lang="es-CL" sz="1600" spc="-7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OPTAR 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AL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BENEFICIO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b="1" spc="55" dirty="0">
                <a:solidFill>
                  <a:schemeClr val="bg1"/>
                </a:solidFill>
                <a:latin typeface="gobCL" pitchFamily="2" charset="77"/>
                <a:cs typeface="Calibri"/>
              </a:rPr>
              <a:t>UNIVERSIDADES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b="1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ADSCRITAS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marR="88328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PREGUNTAS 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F</a:t>
            </a:r>
            <a:r>
              <a:rPr lang="es-CL" sz="1600" spc="-25" dirty="0">
                <a:solidFill>
                  <a:schemeClr val="bg1"/>
                </a:solidFill>
                <a:latin typeface="gobCL" pitchFamily="2" charset="77"/>
                <a:cs typeface="Calibri"/>
              </a:rPr>
              <a:t>R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ECUE</a:t>
            </a:r>
            <a:r>
              <a:rPr lang="es-CL" sz="1600" spc="-20" dirty="0">
                <a:solidFill>
                  <a:schemeClr val="bg1"/>
                </a:solidFill>
                <a:latin typeface="gobCL" pitchFamily="2" charset="77"/>
                <a:cs typeface="Calibri"/>
              </a:rPr>
              <a:t>NT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ES</a:t>
            </a: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b="1" spc="65" dirty="0">
                <a:solidFill>
                  <a:schemeClr val="bg1"/>
                </a:solidFill>
                <a:latin typeface="gobCL" pitchFamily="2" charset="77"/>
                <a:cs typeface="Calibri"/>
              </a:rPr>
              <a:t>NOTICIAS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CL" sz="1600" dirty="0">
              <a:solidFill>
                <a:schemeClr val="bg1"/>
              </a:solidFill>
              <a:latin typeface="gobCL" pitchFamily="2" charset="77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AGENDA DE</a:t>
            </a:r>
            <a:r>
              <a:rPr lang="es-CL" sz="1600" spc="-6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PROCESOS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7E2FA5-2390-DB0E-14BD-89D1A9D118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r="-69"/>
          <a:stretch/>
        </p:blipFill>
        <p:spPr>
          <a:xfrm>
            <a:off x="4038600" y="2273354"/>
            <a:ext cx="4114801" cy="83632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AE5BDCC-9B7E-D4CD-EF7B-BAFBA9244A32}"/>
              </a:ext>
            </a:extLst>
          </p:cNvPr>
          <p:cNvSpPr/>
          <p:nvPr/>
        </p:nvSpPr>
        <p:spPr>
          <a:xfrm>
            <a:off x="5257800" y="2819400"/>
            <a:ext cx="4572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0D2EB0-6AC6-64AF-62EB-F4A635924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3352800"/>
            <a:ext cx="4114799" cy="22766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01CC926-4CF3-238B-F5EE-E14600454FB0}"/>
              </a:ext>
            </a:extLst>
          </p:cNvPr>
          <p:cNvSpPr/>
          <p:nvPr/>
        </p:nvSpPr>
        <p:spPr>
          <a:xfrm>
            <a:off x="3962400" y="3293445"/>
            <a:ext cx="4267201" cy="2423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E750F48-A50F-A08A-8D9A-E62E3A9722D2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5486400" y="3048000"/>
            <a:ext cx="0" cy="24544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1181E1-403A-F465-8B54-408D211C1D02}"/>
              </a:ext>
            </a:extLst>
          </p:cNvPr>
          <p:cNvSpPr txBox="1">
            <a:spLocks/>
          </p:cNvSpPr>
          <p:nvPr/>
        </p:nvSpPr>
        <p:spPr>
          <a:xfrm>
            <a:off x="662299" y="1154113"/>
            <a:ext cx="489585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spc="-30" dirty="0" err="1">
                <a:solidFill>
                  <a:schemeClr val="bg1"/>
                </a:solidFill>
                <a:latin typeface="gobCL" pitchFamily="2" charset="77"/>
              </a:rPr>
              <a:t>www.beneficiosestudiantiles.cl</a:t>
            </a:r>
            <a:endParaRPr lang="es-CL" sz="2400" spc="-30" dirty="0">
              <a:solidFill>
                <a:schemeClr val="bg1"/>
              </a:solidFill>
              <a:latin typeface="gobCL" pitchFamily="2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FFE8175-4191-313D-A024-9784697432E4}"/>
              </a:ext>
            </a:extLst>
          </p:cNvPr>
          <p:cNvSpPr txBox="1"/>
          <p:nvPr/>
        </p:nvSpPr>
        <p:spPr>
          <a:xfrm>
            <a:off x="662299" y="1982149"/>
            <a:ext cx="3833501" cy="3193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CL" sz="1600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REQUISITOS </a:t>
            </a:r>
            <a:r>
              <a:rPr lang="es-CL" sz="1600" spc="30" dirty="0">
                <a:solidFill>
                  <a:schemeClr val="bg1"/>
                </a:solidFill>
                <a:latin typeface="gobCL" pitchFamily="2" charset="77"/>
                <a:cs typeface="Calibri"/>
              </a:rPr>
              <a:t>DE </a:t>
            </a:r>
            <a:r>
              <a:rPr lang="es-CL" sz="1600" spc="45" dirty="0">
                <a:solidFill>
                  <a:schemeClr val="bg1"/>
                </a:solidFill>
                <a:latin typeface="gobCL" pitchFamily="2" charset="77"/>
                <a:cs typeface="Calibri"/>
              </a:rPr>
              <a:t>BECAS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Y</a:t>
            </a:r>
            <a:r>
              <a:rPr lang="es-CL" sz="1600" spc="114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60" dirty="0">
                <a:solidFill>
                  <a:schemeClr val="bg1"/>
                </a:solidFill>
                <a:latin typeface="gobCL" pitchFamily="2" charset="77"/>
                <a:cs typeface="Calibri"/>
              </a:rPr>
              <a:t>FSCU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PASOS 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PARA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OPTAR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A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LOS</a:t>
            </a:r>
            <a:r>
              <a:rPr lang="es-CL" sz="1600" spc="-3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BENEFICIOS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REQUISITOS </a:t>
            </a:r>
            <a:r>
              <a:rPr lang="es-CL" sz="1600" spc="20" dirty="0">
                <a:solidFill>
                  <a:schemeClr val="bg1"/>
                </a:solidFill>
                <a:latin typeface="gobCL" pitchFamily="2" charset="77"/>
                <a:cs typeface="Calibri"/>
              </a:rPr>
              <a:t>PARA</a:t>
            </a:r>
            <a:r>
              <a:rPr lang="es-CL" sz="1600" spc="75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RENOVAR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70" dirty="0">
                <a:solidFill>
                  <a:schemeClr val="bg1"/>
                </a:solidFill>
                <a:latin typeface="gobCL" pitchFamily="2" charset="77"/>
                <a:cs typeface="Calibri"/>
              </a:rPr>
              <a:t>BENEFICIOS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INSTITUCIONES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Y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ARANCELES DE 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REFERENCIA</a:t>
            </a: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65" dirty="0">
                <a:solidFill>
                  <a:schemeClr val="bg1"/>
                </a:solidFill>
                <a:latin typeface="gobCL" pitchFamily="2" charset="77"/>
                <a:cs typeface="Calibri"/>
              </a:rPr>
              <a:t>FECHAS IMPORTANTES DEL PROCESO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AGENDA DE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PROCESOS</a:t>
            </a:r>
          </a:p>
          <a:p>
            <a:pPr marL="355600" indent="-342900">
              <a:lnSpc>
                <a:spcPct val="100000"/>
              </a:lnSpc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  <a:latin typeface="gobCL" pitchFamily="2" charset="77"/>
              <a:cs typeface="Times New Roman"/>
            </a:endParaRPr>
          </a:p>
          <a:p>
            <a:pPr marL="302895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es-CL" sz="1600" spc="40" dirty="0">
                <a:solidFill>
                  <a:schemeClr val="bg1"/>
                </a:solidFill>
                <a:latin typeface="gobCL" pitchFamily="2" charset="77"/>
                <a:cs typeface="Calibri"/>
              </a:rPr>
              <a:t>AGENDA </a:t>
            </a:r>
            <a:r>
              <a:rPr lang="es-CL" sz="1600" spc="30" dirty="0">
                <a:solidFill>
                  <a:schemeClr val="bg1"/>
                </a:solidFill>
                <a:latin typeface="gobCL" pitchFamily="2" charset="77"/>
                <a:cs typeface="Calibri"/>
              </a:rPr>
              <a:t>DE</a:t>
            </a:r>
            <a:r>
              <a:rPr lang="es-CL" sz="1600" spc="85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55" dirty="0">
                <a:solidFill>
                  <a:schemeClr val="bg1"/>
                </a:solidFill>
                <a:latin typeface="gobCL" pitchFamily="2" charset="77"/>
                <a:cs typeface="Calibri"/>
              </a:rPr>
              <a:t>ACTIVIDADES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70" dirty="0">
                <a:solidFill>
                  <a:schemeClr val="bg1"/>
                </a:solidFill>
                <a:latin typeface="gobCL" pitchFamily="2" charset="77"/>
                <a:cs typeface="Calibri"/>
              </a:rPr>
              <a:t>ONLINE O EN TERRENO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66D70C-C39E-4B9A-23F4-D9C18DFA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2149"/>
            <a:ext cx="3909701" cy="22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44C11-44BE-6C21-6268-3A3A87F44B92}"/>
              </a:ext>
            </a:extLst>
          </p:cNvPr>
          <p:cNvSpPr txBox="1">
            <a:spLocks/>
          </p:cNvSpPr>
          <p:nvPr/>
        </p:nvSpPr>
        <p:spPr>
          <a:xfrm>
            <a:off x="1838325" y="1342134"/>
            <a:ext cx="5715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err="1">
                <a:solidFill>
                  <a:schemeClr val="bg1"/>
                </a:solidFill>
                <a:latin typeface="gobCL" pitchFamily="2" charset="77"/>
              </a:rPr>
              <a:t>Fanpage</a:t>
            </a:r>
            <a:r>
              <a:rPr lang="es-CL" sz="2000" dirty="0">
                <a:solidFill>
                  <a:schemeClr val="bg1"/>
                </a:solidFill>
                <a:latin typeface="gobCL" pitchFamily="2" charset="77"/>
              </a:rPr>
              <a:t> Subsecretaría de Educación Superior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6AF21B-4C9A-E6CE-F15B-F2351530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4" y="1886640"/>
            <a:ext cx="5076825" cy="344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03F770-FEA1-F1BC-4C9D-5F43928BD3FB}"/>
              </a:ext>
            </a:extLst>
          </p:cNvPr>
          <p:cNvSpPr/>
          <p:nvPr/>
        </p:nvSpPr>
        <p:spPr>
          <a:xfrm>
            <a:off x="5021825" y="1006922"/>
            <a:ext cx="1797849" cy="788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gobCL" pitchFamily="2" charset="77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5F929C8C-743B-443D-634B-6F3CF16C2E0B}"/>
              </a:ext>
            </a:extLst>
          </p:cNvPr>
          <p:cNvSpPr/>
          <p:nvPr/>
        </p:nvSpPr>
        <p:spPr>
          <a:xfrm>
            <a:off x="1632962" y="3587831"/>
            <a:ext cx="1408996" cy="1273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>
              <a:latin typeface="gobCL" pitchFamily="2" charset="77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40C47799-9149-F8A4-9AE0-17B468EB2B42}"/>
              </a:ext>
            </a:extLst>
          </p:cNvPr>
          <p:cNvSpPr txBox="1">
            <a:spLocks/>
          </p:cNvSpPr>
          <p:nvPr/>
        </p:nvSpPr>
        <p:spPr>
          <a:xfrm>
            <a:off x="390525" y="478457"/>
            <a:ext cx="892175" cy="6591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2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2400" spc="-2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s-ES" sz="2400" spc="-55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2400" spc="-15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es-ES" sz="2400" spc="-15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FA4B256-2447-70DC-4D90-393B7863D42A}"/>
              </a:ext>
            </a:extLst>
          </p:cNvPr>
          <p:cNvSpPr/>
          <p:nvPr/>
        </p:nvSpPr>
        <p:spPr>
          <a:xfrm>
            <a:off x="1558278" y="4831739"/>
            <a:ext cx="28687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www.junaeb.cl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facebook.com/gobiernojunaeb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twitter.com/EquipoJUNAEB 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600 6600 400 </a:t>
            </a:r>
            <a:r>
              <a:rPr lang="es-CL" sz="1400" dirty="0" err="1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Requisitos,fechas</a:t>
            </a:r>
            <a:endParaRPr lang="es-CL" sz="1400" dirty="0">
              <a:solidFill>
                <a:schemeClr val="bg1">
                  <a:lumMod val="85000"/>
                </a:schemeClr>
              </a:solidFill>
              <a:latin typeface="gobCL" pitchFamily="2" charset="77"/>
            </a:endParaRP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y consultas de Junaeb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51B834-3E94-25A1-E39A-630F2C393BCD}"/>
              </a:ext>
            </a:extLst>
          </p:cNvPr>
          <p:cNvSpPr/>
          <p:nvPr/>
        </p:nvSpPr>
        <p:spPr>
          <a:xfrm>
            <a:off x="1569228" y="2173005"/>
            <a:ext cx="34525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www.ayudamineduc.cl </a:t>
            </a:r>
            <a:b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</a:br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Facebook.com/mineduc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twitter.com/Mineduc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youtube.com/mineducchile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600 600 2626 Consultas, reclamos,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denuncias y certificados gratuitos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B754A6-3E69-4749-4645-0E19C2EB3559}"/>
              </a:ext>
            </a:extLst>
          </p:cNvPr>
          <p:cNvSpPr/>
          <p:nvPr/>
        </p:nvSpPr>
        <p:spPr>
          <a:xfrm>
            <a:off x="4922888" y="1899954"/>
            <a:ext cx="28399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www.ingresa.cl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facebook.com/comisioningresa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600 901 1000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Requisitos, fechas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y consultas de CAE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DE59A5B-8AD5-1042-5B10-9732577E5B1E}"/>
              </a:ext>
            </a:extLst>
          </p:cNvPr>
          <p:cNvSpPr/>
          <p:nvPr/>
        </p:nvSpPr>
        <p:spPr>
          <a:xfrm>
            <a:off x="4849690" y="4835588"/>
            <a:ext cx="2973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www.mifuturo.cl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facebook.com/mifuturocl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Buscador de carreras e IES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y cifras de ingreso y empleabilidad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91700AA-ADC8-19E0-A49B-37807ADF36EC}"/>
              </a:ext>
            </a:extLst>
          </p:cNvPr>
          <p:cNvCxnSpPr>
            <a:cxnSpLocks/>
          </p:cNvCxnSpPr>
          <p:nvPr/>
        </p:nvCxnSpPr>
        <p:spPr>
          <a:xfrm>
            <a:off x="1632962" y="842985"/>
            <a:ext cx="61299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0CA83AA3-242D-DE3B-5A1A-E4697EAF4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888" y="4009283"/>
            <a:ext cx="2458987" cy="4454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37E96E-619E-2782-630C-754EE86F7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62" y="974358"/>
            <a:ext cx="1813180" cy="11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2FA472-1AF2-9E09-861F-8657758C999F}"/>
              </a:ext>
            </a:extLst>
          </p:cNvPr>
          <p:cNvSpPr txBox="1"/>
          <p:nvPr/>
        </p:nvSpPr>
        <p:spPr>
          <a:xfrm>
            <a:off x="1215122" y="1475049"/>
            <a:ext cx="306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rgbClr val="FFFCE3"/>
                </a:solidFill>
                <a:latin typeface="gobCL" pitchFamily="2" charset="77"/>
              </a:rPr>
              <a:t>¿Qué es FUAS?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C5C56B-F0DC-7520-6012-8419F43F1021}"/>
              </a:ext>
            </a:extLst>
          </p:cNvPr>
          <p:cNvSpPr txBox="1"/>
          <p:nvPr/>
        </p:nvSpPr>
        <p:spPr>
          <a:xfrm>
            <a:off x="1215122" y="2341245"/>
            <a:ext cx="6681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gobCL" pitchFamily="2" charset="77"/>
              </a:rPr>
              <a:t>El Formulario de Acreditación Socioeconómica FUAS es la manera</a:t>
            </a:r>
          </a:p>
          <a:p>
            <a:r>
              <a:rPr lang="es-CL" dirty="0">
                <a:latin typeface="gobCL" pitchFamily="2" charset="77"/>
              </a:rPr>
              <a:t>que tiene el Estado de recabar los datos que acrediten tu situación</a:t>
            </a:r>
          </a:p>
          <a:p>
            <a:r>
              <a:rPr lang="es-CL" dirty="0">
                <a:latin typeface="gobCL" pitchFamily="2" charset="77"/>
              </a:rPr>
              <a:t>Económica y así poder ayudarte a financiar tus estudios superiores.</a:t>
            </a:r>
          </a:p>
          <a:p>
            <a:endParaRPr lang="es-CL" dirty="0">
              <a:latin typeface="gobCL" pitchFamily="2" charset="77"/>
            </a:endParaRPr>
          </a:p>
          <a:p>
            <a:r>
              <a:rPr lang="es-CL" dirty="0">
                <a:latin typeface="gobCL" pitchFamily="2" charset="77"/>
              </a:rPr>
              <a:t>Si tus datos demuestran que perteneces al 60% de menores ingresos del país, tienes el derecho a beneficios como la Gratuidad en las instituciones adscritas y otros beneficios escalonados en otras instituciones.</a:t>
            </a:r>
          </a:p>
        </p:txBody>
      </p:sp>
    </p:spTree>
    <p:extLst>
      <p:ext uri="{BB962C8B-B14F-4D97-AF65-F5344CB8AC3E}">
        <p14:creationId xmlns:p14="http://schemas.microsoft.com/office/powerpoint/2010/main" val="123395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A9B667-9404-82C8-627D-19EF693919F9}"/>
              </a:ext>
            </a:extLst>
          </p:cNvPr>
          <p:cNvSpPr txBox="1"/>
          <p:nvPr/>
        </p:nvSpPr>
        <p:spPr>
          <a:xfrm>
            <a:off x="1814899" y="2721114"/>
            <a:ext cx="5514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Para acceder a Gratuidad</a:t>
            </a:r>
          </a:p>
        </p:txBody>
      </p:sp>
    </p:spTree>
    <p:extLst>
      <p:ext uri="{BB962C8B-B14F-4D97-AF65-F5344CB8AC3E}">
        <p14:creationId xmlns:p14="http://schemas.microsoft.com/office/powerpoint/2010/main" val="141643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9BFD01-E464-0F38-DB8C-AA91E706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29890"/>
              </p:ext>
            </p:extLst>
          </p:nvPr>
        </p:nvGraphicFramePr>
        <p:xfrm>
          <a:off x="1127278" y="1505222"/>
          <a:ext cx="6889444" cy="37970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7296">
                  <a:extLst>
                    <a:ext uri="{9D8B030D-6E8A-4147-A177-3AD203B41FA5}">
                      <a16:colId xmlns:a16="http://schemas.microsoft.com/office/drawing/2014/main" val="843760092"/>
                    </a:ext>
                  </a:extLst>
                </a:gridCol>
                <a:gridCol w="3408786">
                  <a:extLst>
                    <a:ext uri="{9D8B030D-6E8A-4147-A177-3AD203B41FA5}">
                      <a16:colId xmlns:a16="http://schemas.microsoft.com/office/drawing/2014/main" val="138757967"/>
                    </a:ext>
                  </a:extLst>
                </a:gridCol>
                <a:gridCol w="1943362">
                  <a:extLst>
                    <a:ext uri="{9D8B030D-6E8A-4147-A177-3AD203B41FA5}">
                      <a16:colId xmlns:a16="http://schemas.microsoft.com/office/drawing/2014/main" val="1650820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Tipo de institución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Beneficio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% de vulnerabilidad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 postular y acceder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84529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Adscritas a gratuidad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Gratuidad: matrícula y arancel por la duración nominal de la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 menor ingreso del país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925172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Acreditadas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Becas: de $500 mil a 100% del arancel de referencia por la duración formal de la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60%, 70% y 80% menor ingreso del país. 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957849"/>
                  </a:ext>
                </a:extLst>
              </a:tr>
              <a:tr h="575832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CRUCH Acreditadas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Crédito Fondo Solidario: hasta el 100% del arancel de referencia. Hasta 50% adicional a la duración formal de la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60%, 70% y 80% menor ingreso del país.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185861"/>
                  </a:ext>
                </a:extLst>
              </a:tr>
              <a:tr h="746883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Comisión Ingresa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Créditos con Garantía Estatal (CAE): Hasta el 100% del arancel de referencia. Hasta 3 años adicionales a la duración formal de la carrera, dependiendo el tipo de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No requiere nivel Socioeconómico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52025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C33F0E1-E6A2-93C5-B391-8F75226648CD}"/>
              </a:ext>
            </a:extLst>
          </p:cNvPr>
          <p:cNvSpPr txBox="1"/>
          <p:nvPr/>
        </p:nvSpPr>
        <p:spPr>
          <a:xfrm>
            <a:off x="1127278" y="990236"/>
            <a:ext cx="662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Beneficios estudiantiles según el tipo de institución al que postulas</a:t>
            </a:r>
          </a:p>
        </p:txBody>
      </p:sp>
    </p:spTree>
    <p:extLst>
      <p:ext uri="{BB962C8B-B14F-4D97-AF65-F5344CB8AC3E}">
        <p14:creationId xmlns:p14="http://schemas.microsoft.com/office/powerpoint/2010/main" val="371243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D91623-5356-2153-F5EE-AEF9289BAD3E}"/>
              </a:ext>
            </a:extLst>
          </p:cNvPr>
          <p:cNvSpPr txBox="1"/>
          <p:nvPr/>
        </p:nvSpPr>
        <p:spPr>
          <a:xfrm>
            <a:off x="846481" y="958416"/>
            <a:ext cx="75698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116205">
              <a:spcAft>
                <a:spcPts val="800"/>
              </a:spcAft>
            </a:pP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</a:t>
            </a:r>
            <a:r>
              <a:rPr lang="es-CL" sz="12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FUAS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debes ingresar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 </a:t>
            </a:r>
            <a:r>
              <a:rPr lang="es-CL" sz="12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PROMEDIO MENSUAL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ingresos  de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2023 y 2024,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cada</a:t>
            </a:r>
            <a:r>
              <a:rPr lang="es-CL" sz="1200" spc="-8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2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integrante 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tu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200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hogar.</a:t>
            </a:r>
            <a:endParaRPr lang="es-CL" sz="11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ACA16941-AF1D-FDCB-61A7-4BE7A9E54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98441"/>
              </p:ext>
            </p:extLst>
          </p:nvPr>
        </p:nvGraphicFramePr>
        <p:xfrm>
          <a:off x="586408" y="1383739"/>
          <a:ext cx="7971182" cy="3471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spc="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N° 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DE </a:t>
                      </a:r>
                      <a:r>
                        <a:rPr sz="1200" b="1" spc="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MES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MES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SITUACIÓN </a:t>
                      </a:r>
                      <a:r>
                        <a:rPr sz="1200" b="1" spc="4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LABORAL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52705" indent="0" algn="ctr">
                        <a:lnSpc>
                          <a:spcPct val="100000"/>
                        </a:lnSpc>
                        <a:spcBef>
                          <a:spcPts val="434"/>
                        </a:spcBef>
                        <a:tabLst/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TOTAL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HABERES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1" spc="4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MENOS 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DESCUENTOS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1" spc="3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LEGALES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55244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Enero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2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200" b="0" spc="-10" dirty="0" err="1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Febrero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3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lvl="0" indent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tabLst/>
                      </a:pPr>
                      <a:r>
                        <a:rPr sz="1200" b="0" spc="-10" dirty="0" err="1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Marz</a:t>
                      </a:r>
                      <a:r>
                        <a:rPr lang="es-ES"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40665" indent="6350" algn="l">
                        <a:lnSpc>
                          <a:spcPct val="1000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sin 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boleta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ni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$250.000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4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Abril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" marR="240665" indent="-11113" algn="l">
                        <a:lnSpc>
                          <a:spcPct val="1000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sin 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boleta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ni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$250.000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5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Mayo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6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Junio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16535" indent="6350" algn="l">
                        <a:lnSpc>
                          <a:spcPts val="14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7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Julio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16535" indent="0" algn="l">
                        <a:lnSpc>
                          <a:spcPts val="14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8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tabLst/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Agosto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16535" indent="0" algn="l">
                        <a:lnSpc>
                          <a:spcPts val="14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9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2479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Se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p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10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Octubre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11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38125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viemb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12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6543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Diciemb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07AB457-2C18-8704-35CE-BC05D3CD05AB}"/>
              </a:ext>
            </a:extLst>
          </p:cNvPr>
          <p:cNvSpPr txBox="1"/>
          <p:nvPr/>
        </p:nvSpPr>
        <p:spPr>
          <a:xfrm>
            <a:off x="586408" y="5335761"/>
            <a:ext cx="797118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Total ingreso de 1</a:t>
            </a:r>
            <a:r>
              <a:rPr lang="es-CL" sz="1400"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 $3.700.000 dividido por 12 da </a:t>
            </a:r>
            <a:r>
              <a:rPr lang="es-CL" sz="1400" b="1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promedio mensual :</a:t>
            </a: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$308.333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30AD564-8EDD-D647-A429-BBF1419F3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13974"/>
              </p:ext>
            </p:extLst>
          </p:nvPr>
        </p:nvGraphicFramePr>
        <p:xfrm>
          <a:off x="5280991" y="4949274"/>
          <a:ext cx="3276599" cy="21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576">
                  <a:extLst>
                    <a:ext uri="{9D8B030D-6E8A-4147-A177-3AD203B41FA5}">
                      <a16:colId xmlns:a16="http://schemas.microsoft.com/office/drawing/2014/main" val="2441519112"/>
                    </a:ext>
                  </a:extLst>
                </a:gridCol>
                <a:gridCol w="2183023">
                  <a:extLst>
                    <a:ext uri="{9D8B030D-6E8A-4147-A177-3AD203B41FA5}">
                      <a16:colId xmlns:a16="http://schemas.microsoft.com/office/drawing/2014/main" val="2129611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70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gobCL" charset="0"/>
                          <a:ea typeface="gobCL" charset="0"/>
                          <a:cs typeface="gobCL" charset="0"/>
                        </a:rPr>
                        <a:t>Suma total     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7675" lvl="1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lang="es-CL" sz="1200" b="1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$3.700.000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12281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956886" y="597696"/>
            <a:ext cx="72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Cálculo del promedio mensual de ingresos de un integrantes del hogar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FCFDF7-35F4-AAF1-545A-6CB231875C92}"/>
              </a:ext>
            </a:extLst>
          </p:cNvPr>
          <p:cNvSpPr txBox="1"/>
          <p:nvPr/>
        </p:nvSpPr>
        <p:spPr>
          <a:xfrm>
            <a:off x="-1093721" y="1096915"/>
            <a:ext cx="1093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116205">
              <a:spcAft>
                <a:spcPts val="800"/>
              </a:spcAft>
            </a:pP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Ejemplo:</a:t>
            </a:r>
            <a:endParaRPr lang="es-CL" sz="11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B35DDD-BE44-1AFE-3E7B-C21EF222C004}"/>
              </a:ext>
            </a:extLst>
          </p:cNvPr>
          <p:cNvSpPr txBox="1"/>
          <p:nvPr/>
        </p:nvSpPr>
        <p:spPr>
          <a:xfrm>
            <a:off x="586408" y="5765132"/>
            <a:ext cx="797118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postulas en el año en curso, se suman los últimos 10 meses, el resultado se divide por 10</a:t>
            </a:r>
          </a:p>
        </p:txBody>
      </p:sp>
    </p:spTree>
    <p:extLst>
      <p:ext uri="{BB962C8B-B14F-4D97-AF65-F5344CB8AC3E}">
        <p14:creationId xmlns:p14="http://schemas.microsoft.com/office/powerpoint/2010/main" val="159794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D91623-5356-2153-F5EE-AEF9289BAD3E}"/>
              </a:ext>
            </a:extLst>
          </p:cNvPr>
          <p:cNvSpPr txBox="1"/>
          <p:nvPr/>
        </p:nvSpPr>
        <p:spPr>
          <a:xfrm>
            <a:off x="1509713" y="1991583"/>
            <a:ext cx="43195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Registro Social de Hogares es el sistema que utiliza el Estado para apoyar la postulación y selección de beneficiarios a diversas prestaciones sociales o subsidios otorgados  por el Estado, y consiste en una base de datos que contiene información  declarada por la ciudadanía y datos administrativos.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509713" y="990650"/>
            <a:ext cx="6348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Como facilitar el procesamiento de la información que ingresas al FUAS ingresando los datos de tu hogar en el Registro Social de Hogares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36D8A6AF-D811-1185-F20A-EAB9239ED273}"/>
              </a:ext>
            </a:extLst>
          </p:cNvPr>
          <p:cNvSpPr/>
          <p:nvPr/>
        </p:nvSpPr>
        <p:spPr>
          <a:xfrm>
            <a:off x="3548082" y="4076541"/>
            <a:ext cx="3800440" cy="1305084"/>
          </a:xfrm>
          <a:prstGeom prst="rect">
            <a:avLst/>
          </a:prstGeom>
          <a:blipFill>
            <a:blip r:embed="rId2" cstate="print">
              <a:alphaModFix amt="85000"/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509712" y="3376578"/>
            <a:ext cx="6348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tu hogar no tiene RSH, solicita su ingreso.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ya tienes RSH verifica que los datos de tu hogar  estén actualizados.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EFF13B-BC6E-1EAE-D258-669C82E1082D}"/>
              </a:ext>
            </a:extLst>
          </p:cNvPr>
          <p:cNvSpPr txBox="1"/>
          <p:nvPr/>
        </p:nvSpPr>
        <p:spPr>
          <a:xfrm>
            <a:off x="1509713" y="4524993"/>
            <a:ext cx="2185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www.registrosocial.gob.cl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5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2386014" y="1590725"/>
            <a:ext cx="3586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Requisitos generales para optar a la Gratuidad universitaria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2386013" y="2514550"/>
            <a:ext cx="431958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Provenir de los hogares pertenecientes al 60% de menores ingresos del país.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Matricularse en alguna de las instituciones adscritas a la gratuidad.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contar con un título profesional previo o un grado de licenciatura terminal, obtenido en alguna  institución nacional o extranjera. </a:t>
            </a:r>
          </a:p>
        </p:txBody>
      </p:sp>
    </p:spTree>
    <p:extLst>
      <p:ext uri="{BB962C8B-B14F-4D97-AF65-F5344CB8AC3E}">
        <p14:creationId xmlns:p14="http://schemas.microsoft.com/office/powerpoint/2010/main" val="337401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816894" y="1410048"/>
            <a:ext cx="46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Se podrá acceder a Gratuidad excepcionalmente en los siguientes casos: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816894" y="2295475"/>
            <a:ext cx="566261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Estudiantes con licenciatura  que optan  por cursar un programa conducente a un título de profesor o educador, bajo las condiciones que señala la  normativa.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Estudiantes con título técnico de nivel superior, que se matriculan en carreras  conducentes a título profesional, con o sin licenciatura.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ya eres estudiante de la educación superior, no debes haber excedido la duración nominal de la carrera.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Tener nacionalidad chilena, o bien ser extranjero con residencia definitiva vigente o residencia temporal.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caso de  tener residencia temporal, el estudiante debe además contar con enseñanza media completa cursada en Chile.</a:t>
            </a:r>
          </a:p>
        </p:txBody>
      </p:sp>
    </p:spTree>
    <p:extLst>
      <p:ext uri="{BB962C8B-B14F-4D97-AF65-F5344CB8AC3E}">
        <p14:creationId xmlns:p14="http://schemas.microsoft.com/office/powerpoint/2010/main" val="76939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816894" y="2019648"/>
            <a:ext cx="466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Mantención de la Gratuidad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816894" y="2875002"/>
            <a:ext cx="5662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Mantener matrícula anual en una institución de educación superior adscrita a gratuidad.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Permanecer dentro de la duración nominal de la carrera </a:t>
            </a:r>
            <a:b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</a:b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(no es posible recibir el beneficio por más tiempo).</a:t>
            </a:r>
          </a:p>
        </p:txBody>
      </p:sp>
    </p:spTree>
    <p:extLst>
      <p:ext uri="{BB962C8B-B14F-4D97-AF65-F5344CB8AC3E}">
        <p14:creationId xmlns:p14="http://schemas.microsoft.com/office/powerpoint/2010/main" val="3731039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5421</TotalTime>
  <Words>1296</Words>
  <Application>Microsoft Office PowerPoint</Application>
  <PresentationFormat>Presentación en pantalla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gobCL</vt:lpstr>
      <vt:lpstr>GOBCL-HEAVY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Ricardo Gatica Sepulveda</dc:creator>
  <cp:lastModifiedBy>Pabla Evelyn Santiago Santiago</cp:lastModifiedBy>
  <cp:revision>10</cp:revision>
  <dcterms:created xsi:type="dcterms:W3CDTF">2023-05-29T15:29:30Z</dcterms:created>
  <dcterms:modified xsi:type="dcterms:W3CDTF">2023-08-29T20:37:29Z</dcterms:modified>
</cp:coreProperties>
</file>