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83_8554143C.xml" ContentType="application/vnd.ms-powerpoint.comments+xml"/>
  <Override PartName="/ppt/comments/modernComment_123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4" r:id="rId2"/>
    <p:sldId id="385" r:id="rId3"/>
    <p:sldId id="387" r:id="rId4"/>
    <p:sldId id="272" r:id="rId5"/>
    <p:sldId id="273" r:id="rId6"/>
    <p:sldId id="300" r:id="rId7"/>
    <p:sldId id="276" r:id="rId8"/>
    <p:sldId id="278" r:id="rId9"/>
    <p:sldId id="304" r:id="rId10"/>
    <p:sldId id="305" r:id="rId11"/>
    <p:sldId id="280" r:id="rId12"/>
    <p:sldId id="281" r:id="rId13"/>
    <p:sldId id="299" r:id="rId14"/>
    <p:sldId id="382" r:id="rId15"/>
    <p:sldId id="298" r:id="rId16"/>
    <p:sldId id="290" r:id="rId17"/>
    <p:sldId id="291" r:id="rId18"/>
    <p:sldId id="386" r:id="rId19"/>
    <p:sldId id="293" r:id="rId20"/>
    <p:sldId id="294" r:id="rId21"/>
  </p:sldIdLst>
  <p:sldSz cx="9144000" cy="6858000" type="screen4x3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F232E1-8E9C-7C8F-0E11-B71EB543C95B}" name="Pabla Evelyn Santiago Santiago" initials="PESS" userId="S::pabla.santiago@mineduc.cl::c7c0a8aa-914b-4081-910f-7760b14187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Simonetta Bonati Campos" initials="FSBC" lastIdx="17" clrIdx="0"/>
  <p:cmAuthor id="2" name="Pabla Evelyn Santiago Santiago" initials="PESS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BBD"/>
    <a:srgbClr val="277DC8"/>
    <a:srgbClr val="417EBE"/>
    <a:srgbClr val="5BC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C3F65-0576-4FF1-8346-D529D26A9B51}" v="1" dt="2022-10-11T18:48:59.9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 autoAdjust="0"/>
    <p:restoredTop sz="94681"/>
  </p:normalViewPr>
  <p:slideViewPr>
    <p:cSldViewPr>
      <p:cViewPr varScale="1">
        <p:scale>
          <a:sx n="85" d="100"/>
          <a:sy n="85" d="100"/>
        </p:scale>
        <p:origin x="2094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56" d="100"/>
          <a:sy n="156" d="100"/>
        </p:scale>
        <p:origin x="224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Alex Covarrubias Sanchez" userId="1f9b9160-edff-482c-82c6-dec95bd7d4f4" providerId="ADAL" clId="{3A9C3F65-0576-4FF1-8346-D529D26A9B51}"/>
    <pc:docChg chg="custSel modSld">
      <pc:chgData name="Andres Alex Covarrubias Sanchez" userId="1f9b9160-edff-482c-82c6-dec95bd7d4f4" providerId="ADAL" clId="{3A9C3F65-0576-4FF1-8346-D529D26A9B51}" dt="2022-10-11T18:49:10.360" v="8" actId="1076"/>
      <pc:docMkLst>
        <pc:docMk/>
      </pc:docMkLst>
      <pc:sldChg chg="addSp delSp modSp mod">
        <pc:chgData name="Andres Alex Covarrubias Sanchez" userId="1f9b9160-edff-482c-82c6-dec95bd7d4f4" providerId="ADAL" clId="{3A9C3F65-0576-4FF1-8346-D529D26A9B51}" dt="2022-10-11T18:49:10.360" v="8" actId="1076"/>
        <pc:sldMkLst>
          <pc:docMk/>
          <pc:sldMk cId="0" sldId="294"/>
        </pc:sldMkLst>
        <pc:spChg chg="del">
          <ac:chgData name="Andres Alex Covarrubias Sanchez" userId="1f9b9160-edff-482c-82c6-dec95bd7d4f4" providerId="ADAL" clId="{3A9C3F65-0576-4FF1-8346-D529D26A9B51}" dt="2022-10-11T18:48:18.879" v="0" actId="478"/>
          <ac:spMkLst>
            <pc:docMk/>
            <pc:sldMk cId="0" sldId="294"/>
            <ac:spMk id="4" creationId="{00000000-0000-0000-0000-000000000000}"/>
          </ac:spMkLst>
        </pc:spChg>
        <pc:spChg chg="del">
          <ac:chgData name="Andres Alex Covarrubias Sanchez" userId="1f9b9160-edff-482c-82c6-dec95bd7d4f4" providerId="ADAL" clId="{3A9C3F65-0576-4FF1-8346-D529D26A9B51}" dt="2022-10-11T18:48:25.500" v="1" actId="478"/>
          <ac:spMkLst>
            <pc:docMk/>
            <pc:sldMk cId="0" sldId="294"/>
            <ac:spMk id="5" creationId="{7EE72954-CEE2-4E61-A7E1-6AC3E8404FB9}"/>
          </ac:spMkLst>
        </pc:spChg>
        <pc:picChg chg="add mod">
          <ac:chgData name="Andres Alex Covarrubias Sanchez" userId="1f9b9160-edff-482c-82c6-dec95bd7d4f4" providerId="ADAL" clId="{3A9C3F65-0576-4FF1-8346-D529D26A9B51}" dt="2022-10-11T18:49:10.360" v="8" actId="1076"/>
          <ac:picMkLst>
            <pc:docMk/>
            <pc:sldMk cId="0" sldId="294"/>
            <ac:picMk id="3" creationId="{BFCA4BCC-3B6A-90A3-88A3-6320E292A478}"/>
          </ac:picMkLst>
        </pc:picChg>
      </pc:sldChg>
    </pc:docChg>
  </pc:docChgLst>
</pc:chgInfo>
</file>

<file path=ppt/comments/modernComment_12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BF8BC-DB58-458F-9E74-080B2401E87F}" authorId="{D9F232E1-8E9C-7C8F-0E11-B71EB543C95B}" created="2022-10-03T13:00:00.463">
    <pc:sldMkLst xmlns:pc="http://schemas.microsoft.com/office/powerpoint/2013/main/command">
      <pc:docMk/>
      <pc:sldMk cId="0" sldId="291"/>
    </pc:sldMkLst>
    <p188:txBody>
      <a:bodyPr/>
      <a:lstStyle/>
      <a:p>
        <a:r>
          <a:rPr lang="es-CL"/>
          <a:t>Habría que sacar un nuevo pantallazo de esto. </a:t>
        </a:r>
      </a:p>
    </p188:txBody>
  </p188:cm>
</p188:cmLst>
</file>

<file path=ppt/comments/modernComment_183_855414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66FD3F-BAD7-4DE7-A7AF-9B0776F5D784}" authorId="{D9F232E1-8E9C-7C8F-0E11-B71EB543C95B}" created="2022-10-03T12:55:38.4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36879932" sldId="387"/>
      <ac:picMk id="3" creationId="{32F072BF-CC8D-49B3-BCD6-80E004C44354}"/>
    </ac:deMkLst>
    <p188:txBody>
      <a:bodyPr/>
      <a:lstStyle/>
      <a:p>
        <a:r>
          <a:rPr lang="es-CL"/>
          <a:t>Cambiar al Video nuevo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8E14240-6571-5E48-A9CC-BDB64889E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66A2C4-A028-DF45-A14D-7E81A522D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76D31-0A25-2943-8366-BA3176080090}" type="datetimeFigureOut">
              <a:rPr lang="es-CL" smtClean="0"/>
              <a:t>11-10-2022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2D7019-4106-E04A-A0BD-E7A78BA960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325CD8-3B8C-A549-9F39-2A0AD77842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75178-04D3-CE44-92EE-D3C60BEF6A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50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957" y="765050"/>
            <a:ext cx="4898085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34A7B"/>
                </a:solidFill>
                <a:latin typeface="gobCL" charset="0"/>
                <a:ea typeface="gobCL" charset="0"/>
                <a:cs typeface="gobCL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109" y="1476093"/>
            <a:ext cx="7581780" cy="360997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03BBBD"/>
                </a:solidFill>
                <a:latin typeface="gobCL" charset="0"/>
                <a:ea typeface="gobCL" charset="0"/>
                <a:cs typeface="gobCL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 estudia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61BBA-4C60-B042-8D71-149590FE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19200"/>
            <a:ext cx="4898085" cy="147732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obCL" charset="0"/>
                <a:ea typeface="gobCL" charset="0"/>
                <a:cs typeface="gobCL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508910-8CB3-174A-BDE6-8BF7A9B73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8CD81-3597-0846-B12D-DBF01FB191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DA453D-2759-D54B-BC1C-D28513E6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526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ondo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11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4251" y="137834"/>
            <a:ext cx="973528" cy="71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957" y="765050"/>
            <a:ext cx="4898085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34A7B"/>
                </a:solidFill>
                <a:latin typeface="gobCL" charset="0"/>
                <a:ea typeface="gobCL" charset="0"/>
                <a:cs typeface="gobCL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12F08E-96F7-FC4A-2F22-232DE031C8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  <p:sldLayoutId id="2147483668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iciosestudiantiles.cl/" TargetMode="External"/><Relationship Id="rId2" Type="http://schemas.microsoft.com/office/2018/10/relationships/comments" Target="../comments/modernComment_123_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3_8554143C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tuidad.cl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F76CAF-A77E-EF7A-CA14-150989CB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51634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1143000" y="1769145"/>
            <a:ext cx="5251704" cy="4988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-4763" algn="l">
              <a:lnSpc>
                <a:spcPts val="3120"/>
              </a:lnSpc>
              <a:spcBef>
                <a:spcPts val="605"/>
              </a:spcBef>
            </a:pPr>
            <a:r>
              <a:rPr lang="es-ES" sz="3200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 gratuidad</a:t>
            </a:r>
            <a:endParaRPr sz="3200" spc="-1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969" y="2514600"/>
            <a:ext cx="6781800" cy="2193453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vert="horz" wrap="square" lIns="72000" tIns="144000" rIns="72000" bIns="108000" rtlCol="0">
            <a:spAutoFit/>
          </a:bodyPr>
          <a:lstStyle/>
          <a:p>
            <a:pPr marL="112395">
              <a:lnSpc>
                <a:spcPct val="100000"/>
              </a:lnSpc>
            </a:pPr>
            <a:r>
              <a:rPr b="1" spc="-5" dirty="0">
                <a:solidFill>
                  <a:srgbClr val="7030A0"/>
                </a:solidFill>
                <a:latin typeface="gobCL" charset="0"/>
                <a:ea typeface="gobCL" charset="0"/>
                <a:cs typeface="gobCL" charset="0"/>
              </a:rPr>
              <a:t>MANTENCIÓN DEL</a:t>
            </a:r>
            <a:r>
              <a:rPr b="1" spc="-10" dirty="0">
                <a:solidFill>
                  <a:srgbClr val="7030A0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b="1" dirty="0">
                <a:solidFill>
                  <a:srgbClr val="7030A0"/>
                </a:solidFill>
                <a:latin typeface="gobCL" charset="0"/>
                <a:ea typeface="gobCL" charset="0"/>
                <a:cs typeface="gobCL" charset="0"/>
              </a:rPr>
              <a:t>BENEFICIO:</a:t>
            </a:r>
            <a:br>
              <a:rPr lang="es-ES" b="1" dirty="0">
                <a:solidFill>
                  <a:srgbClr val="7030A0"/>
                </a:solidFill>
                <a:latin typeface="gobCL" charset="0"/>
                <a:ea typeface="gobCL" charset="0"/>
                <a:cs typeface="gobCL" charset="0"/>
              </a:rPr>
            </a:br>
            <a:endParaRPr lang="es-ES" b="1" dirty="0">
              <a:solidFill>
                <a:srgbClr val="7030A0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Mantener matrícula anual en una institución de educación superior adscrita a gratuidad.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Permanecer dentro de la duración nominal de la carrera (no es posible recibir el beneficio por más tiempo).</a:t>
            </a:r>
          </a:p>
        </p:txBody>
      </p:sp>
    </p:spTree>
    <p:extLst>
      <p:ext uri="{BB962C8B-B14F-4D97-AF65-F5344CB8AC3E}">
        <p14:creationId xmlns:p14="http://schemas.microsoft.com/office/powerpoint/2010/main" val="387121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1149096" y="1134641"/>
            <a:ext cx="685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Becas </a:t>
            </a:r>
            <a:r>
              <a:rPr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lang="es-ES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</a:t>
            </a:r>
            <a:r>
              <a:rPr b="1" spc="-30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rédito</a:t>
            </a:r>
            <a:r>
              <a:rPr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b="1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Fondo</a:t>
            </a:r>
            <a:r>
              <a:rPr b="1" spc="-1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b="1" spc="-1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Solidario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591" y="2276014"/>
            <a:ext cx="6815455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859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  <a:endParaRPr lang="es-ES" b="1" spc="-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12700" marR="148590">
              <a:lnSpc>
                <a:spcPct val="100000"/>
              </a:lnSpc>
              <a:spcBef>
                <a:spcPts val="100"/>
              </a:spcBef>
            </a:pPr>
            <a:endParaRPr lang="es-ES" spc="-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marR="14859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</a:t>
            </a:r>
            <a:r>
              <a:rPr lang="es-ES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general, </a:t>
            </a:r>
            <a:r>
              <a:rPr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5</a:t>
            </a:r>
            <a:r>
              <a:rPr lang="es-ES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10</a:t>
            </a:r>
            <a:r>
              <a:rPr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</a:t>
            </a:r>
            <a:r>
              <a:rPr lang="es-ES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un</a:t>
            </a:r>
            <a:r>
              <a:rPr spc="-10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tos</a:t>
            </a:r>
            <a:r>
              <a:rPr lang="es-ES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o más promedio </a:t>
            </a:r>
            <a:r>
              <a:rPr lang="es-ES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Prueba de Transición PDT y/o PAES o </a:t>
            </a:r>
            <a:r>
              <a:rPr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NEM </a:t>
            </a:r>
            <a:r>
              <a:rPr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5,0 o</a:t>
            </a:r>
            <a:r>
              <a:rPr lang="es-ES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más.</a:t>
            </a: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ES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</a:t>
            </a:r>
            <a:r>
              <a:rPr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 </a:t>
            </a:r>
            <a:r>
              <a:rPr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tener título profesional </a:t>
            </a:r>
            <a:r>
              <a:rPr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ni técnico de nivel superior (a </a:t>
            </a:r>
            <a:r>
              <a:rPr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excepción </a:t>
            </a:r>
            <a:r>
              <a:rPr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Beca de</a:t>
            </a:r>
            <a:r>
              <a:rPr spc="1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Articulación).</a:t>
            </a:r>
            <a:endParaRPr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7FCF-F3CC-1840-B920-5415E9DF30A5}"/>
              </a:ext>
            </a:extLst>
          </p:cNvPr>
          <p:cNvSpPr txBox="1"/>
          <p:nvPr/>
        </p:nvSpPr>
        <p:spPr>
          <a:xfrm>
            <a:off x="1040591" y="1828800"/>
            <a:ext cx="7150789" cy="381000"/>
          </a:xfrm>
          <a:prstGeom prst="rect">
            <a:avLst/>
          </a:prstGeom>
          <a:solidFill>
            <a:srgbClr val="03BBBD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85000"/>
                  </a:schemeClr>
                </a:solidFill>
                <a:latin typeface="gobCL" charset="0"/>
                <a:ea typeface="gobCL" charset="0"/>
                <a:cs typeface="gobCL" charset="0"/>
              </a:rPr>
              <a:t>Becas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705B188-F9B0-7242-85BA-336386D37300}"/>
              </a:ext>
            </a:extLst>
          </p:cNvPr>
          <p:cNvSpPr txBox="1"/>
          <p:nvPr/>
        </p:nvSpPr>
        <p:spPr>
          <a:xfrm>
            <a:off x="1074246" y="4253478"/>
            <a:ext cx="6781800" cy="2285786"/>
          </a:xfrm>
          <a:prstGeom prst="rect">
            <a:avLst/>
          </a:prstGeom>
          <a:ln w="25400">
            <a:solidFill>
              <a:srgbClr val="03BBBD"/>
            </a:solidFill>
          </a:ln>
        </p:spPr>
        <p:txBody>
          <a:bodyPr vert="horz" wrap="square" lIns="72000" tIns="144000" rIns="72000" bIns="108000" rtlCol="0">
            <a:spAutoFit/>
          </a:bodyPr>
          <a:lstStyle/>
          <a:p>
            <a:pPr marL="112395">
              <a:lnSpc>
                <a:spcPct val="150000"/>
              </a:lnSpc>
            </a:pPr>
            <a:r>
              <a:rPr b="1" spc="-5" dirty="0">
                <a:solidFill>
                  <a:srgbClr val="03BBBD"/>
                </a:solidFill>
                <a:latin typeface="gobCL" charset="0"/>
                <a:ea typeface="gobCL" charset="0"/>
                <a:cs typeface="gobCL" charset="0"/>
              </a:rPr>
              <a:t>MANTENCIÓN DEL</a:t>
            </a:r>
            <a:r>
              <a:rPr b="1" spc="-10" dirty="0">
                <a:solidFill>
                  <a:srgbClr val="03BBBD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b="1" dirty="0">
                <a:solidFill>
                  <a:srgbClr val="03BBBD"/>
                </a:solidFill>
                <a:latin typeface="gobCL" charset="0"/>
                <a:ea typeface="gobCL" charset="0"/>
                <a:cs typeface="gobCL" charset="0"/>
              </a:rPr>
              <a:t>BENEFICIO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gobCL" charset="0"/>
                <a:ea typeface="gobCL" charset="0"/>
                <a:cs typeface="gobCL" charset="0"/>
              </a:rPr>
              <a:t>:</a:t>
            </a:r>
            <a:endParaRPr dirty="0">
              <a:solidFill>
                <a:schemeClr val="accent5">
                  <a:lumMod val="75000"/>
                </a:schemeClr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indent="-28575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anual en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carrera.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Permanencia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dentro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duración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formal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</a:t>
            </a:r>
            <a:r>
              <a:rPr lang="es-CL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298450" marR="146685" indent="-285750">
              <a:lnSpc>
                <a:spcPct val="100000"/>
              </a:lnSpc>
              <a:spcBef>
                <a:spcPts val="570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del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60%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ramos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inscritos durante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primer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un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70%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desde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segundo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año.</a:t>
            </a: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240665" algn="l"/>
                <a:tab pos="241300" algn="l"/>
              </a:tabLst>
            </a:pP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requiere una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nueva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inscripción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el</a:t>
            </a:r>
            <a:r>
              <a:rPr lang="es-CL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685800" y="914400"/>
            <a:ext cx="92552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Becas </a:t>
            </a:r>
            <a:r>
              <a:rPr lang="es-ES" sz="2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lang="es-ES" sz="24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Crédito </a:t>
            </a:r>
            <a:r>
              <a:rPr lang="es-ES" sz="2400" b="1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Fondo</a:t>
            </a:r>
            <a:r>
              <a:rPr lang="es-ES" sz="2400" b="1" spc="-1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" sz="2400" b="1" spc="-1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Solidario</a:t>
            </a:r>
            <a:endParaRPr sz="2400" b="1" spc="-1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1919758"/>
            <a:ext cx="79248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Requisitos académicos: </a:t>
            </a:r>
            <a:endParaRPr lang="es-ES" b="1" spc="-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marR="508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ES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Puntaje igual o superior a 485 puntos de la PAES</a:t>
            </a:r>
          </a:p>
          <a:p>
            <a:pPr marL="410845" marR="508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lang="es-ES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tener </a:t>
            </a:r>
            <a:r>
              <a:rPr lang="es-ES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título profesional </a:t>
            </a:r>
            <a:r>
              <a:rPr lang="es-ES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ni técnico de nivel</a:t>
            </a:r>
            <a:r>
              <a:rPr lang="es-ES" spc="2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superior.</a:t>
            </a:r>
            <a:endParaRPr lang="es-ES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587A82-AA98-A047-B1D7-E974952E1707}"/>
              </a:ext>
            </a:extLst>
          </p:cNvPr>
          <p:cNvSpPr txBox="1"/>
          <p:nvPr/>
        </p:nvSpPr>
        <p:spPr>
          <a:xfrm>
            <a:off x="609600" y="1537726"/>
            <a:ext cx="79248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b="1" spc="-5" dirty="0">
                <a:solidFill>
                  <a:srgbClr val="FFFFFF"/>
                </a:solidFill>
                <a:latin typeface="gobCL" charset="0"/>
                <a:ea typeface="gobCL" charset="0"/>
                <a:cs typeface="gobCL" charset="0"/>
              </a:rPr>
              <a:t>Fondo </a:t>
            </a:r>
            <a:r>
              <a:rPr lang="es-CL" b="1" dirty="0">
                <a:solidFill>
                  <a:srgbClr val="FFFFFF"/>
                </a:solidFill>
                <a:latin typeface="gobCL" charset="0"/>
                <a:ea typeface="gobCL" charset="0"/>
                <a:cs typeface="gobCL" charset="0"/>
              </a:rPr>
              <a:t>Solidario de </a:t>
            </a:r>
            <a:r>
              <a:rPr lang="es-CL" b="1" spc="-15" dirty="0">
                <a:solidFill>
                  <a:srgbClr val="FFFFFF"/>
                </a:solidFill>
                <a:latin typeface="gobCL" charset="0"/>
                <a:ea typeface="gobCL" charset="0"/>
                <a:cs typeface="gobCL" charset="0"/>
              </a:rPr>
              <a:t>Crédito </a:t>
            </a:r>
            <a:r>
              <a:rPr lang="es-CL" b="1" spc="-10" dirty="0">
                <a:solidFill>
                  <a:srgbClr val="FFFFFF"/>
                </a:solidFill>
                <a:latin typeface="gobCL" charset="0"/>
                <a:ea typeface="gobCL" charset="0"/>
                <a:cs typeface="gobCL" charset="0"/>
              </a:rPr>
              <a:t>Universitario</a:t>
            </a:r>
            <a:endParaRPr lang="es-CL" dirty="0"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D70AAD9-0D75-274A-8965-4C7102FBBAE2}"/>
              </a:ext>
            </a:extLst>
          </p:cNvPr>
          <p:cNvSpPr txBox="1"/>
          <p:nvPr/>
        </p:nvSpPr>
        <p:spPr>
          <a:xfrm>
            <a:off x="685800" y="3200400"/>
            <a:ext cx="7924800" cy="3132172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txBody>
          <a:bodyPr vert="horz" wrap="square" lIns="72000" tIns="144000" rIns="72000" bIns="108000" rtlCol="0">
            <a:spAutoFit/>
          </a:bodyPr>
          <a:lstStyle/>
          <a:p>
            <a:pPr marL="112395">
              <a:lnSpc>
                <a:spcPct val="100000"/>
              </a:lnSpc>
              <a:buClr>
                <a:schemeClr val="bg1"/>
              </a:buClr>
            </a:pPr>
            <a:r>
              <a:rPr b="1" spc="-5" dirty="0">
                <a:solidFill>
                  <a:schemeClr val="accent1">
                    <a:lumMod val="50000"/>
                  </a:schemeClr>
                </a:solidFill>
                <a:latin typeface="gobCL" charset="0"/>
                <a:ea typeface="gobCL" charset="0"/>
                <a:cs typeface="gobCL" charset="0"/>
              </a:rPr>
              <a:t>MANTENCIÓN DEL</a:t>
            </a:r>
            <a:r>
              <a:rPr b="1" spc="-10" dirty="0">
                <a:solidFill>
                  <a:schemeClr val="accent1">
                    <a:lumMod val="50000"/>
                  </a:schemeClr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latin typeface="gobCL" charset="0"/>
                <a:ea typeface="gobCL" charset="0"/>
                <a:cs typeface="gobCL" charset="0"/>
              </a:rPr>
              <a:t>BENEFICIO:</a:t>
            </a:r>
            <a:endParaRPr dirty="0">
              <a:solidFill>
                <a:schemeClr val="accent1">
                  <a:lumMod val="50000"/>
                </a:schemeClr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indent="-285750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Ø"/>
              <a:tabLst>
                <a:tab pos="353060" algn="l"/>
                <a:tab pos="354330" algn="l"/>
              </a:tabLst>
            </a:pP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Matrícula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anual en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carrera.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353060" algn="l"/>
                <a:tab pos="354330" algn="l"/>
              </a:tabLst>
            </a:pP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Aprobación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al menos el 50%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asignaturas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inscritas durante toda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(4º</a:t>
            </a:r>
            <a:r>
              <a:rPr lang="es-CL" spc="7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semestre).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indent="-285750">
              <a:lnSpc>
                <a:spcPct val="100000"/>
              </a:lnSpc>
              <a:spcBef>
                <a:spcPts val="570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353060" algn="l"/>
                <a:tab pos="354330" algn="l"/>
              </a:tabLst>
            </a:pP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Mantención de Nivel Socioeconómico.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353060" algn="l"/>
                <a:tab pos="354330" algn="l"/>
              </a:tabLst>
            </a:pP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requiere una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nueva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inscripción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el</a:t>
            </a:r>
            <a:r>
              <a:rPr lang="es-CL" spc="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FUAS.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353060" algn="l"/>
                <a:tab pos="354330" algn="l"/>
              </a:tabLst>
            </a:pPr>
            <a:r>
              <a:rPr lang="es-CL" spc="-3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pc="-4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financiamiento </a:t>
            </a:r>
            <a:r>
              <a:rPr lang="es-CL" spc="-5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puede extenderse hasta </a:t>
            </a:r>
            <a:r>
              <a:rPr lang="es-CL" spc="-4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un </a:t>
            </a:r>
            <a:r>
              <a:rPr lang="es-CL" spc="-5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50% </a:t>
            </a:r>
            <a:r>
              <a:rPr lang="es-CL" spc="-4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adicional, </a:t>
            </a:r>
            <a:r>
              <a:rPr lang="es-CL" spc="-5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respecto </a:t>
            </a:r>
            <a:r>
              <a:rPr lang="es-CL" spc="-4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spc="-3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</a:t>
            </a:r>
            <a:r>
              <a:rPr lang="es-CL" spc="-5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duración formal </a:t>
            </a:r>
            <a:r>
              <a:rPr lang="es-CL" spc="-4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spc="-3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lang="es-CL" spc="13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pc="-5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carrera.</a:t>
            </a:r>
            <a:endParaRPr lang="es-CL" sz="2400" spc="-5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10845" indent="-285750">
              <a:lnSpc>
                <a:spcPct val="100000"/>
              </a:lnSpc>
              <a:spcBef>
                <a:spcPts val="565"/>
              </a:spcBef>
              <a:buClr>
                <a:schemeClr val="bg1"/>
              </a:buClr>
              <a:buFont typeface="Wingdings" pitchFamily="2" charset="2"/>
              <a:buChar char="Ø"/>
              <a:tabLst>
                <a:tab pos="353060" algn="l"/>
                <a:tab pos="354330" algn="l"/>
              </a:tabLst>
            </a:pP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renovación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del </a:t>
            </a:r>
            <a:r>
              <a:rPr lang="es-CL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CAE, se debe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realizar directamente </a:t>
            </a:r>
            <a:r>
              <a:rPr lang="es-CL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</a:t>
            </a:r>
            <a:r>
              <a:rPr lang="es-CL" spc="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www.ingresa.cl</a:t>
            </a:r>
            <a:endParaRPr lang="es-CL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10BD6D8B-81E9-41E6-B131-044E05998614}"/>
              </a:ext>
            </a:extLst>
          </p:cNvPr>
          <p:cNvSpPr txBox="1">
            <a:spLocks/>
          </p:cNvSpPr>
          <p:nvPr/>
        </p:nvSpPr>
        <p:spPr>
          <a:xfrm>
            <a:off x="3994305" y="1448456"/>
            <a:ext cx="512445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CL" sz="7550" kern="0" spc="5" dirty="0">
                <a:solidFill>
                  <a:schemeClr val="bg1"/>
                </a:solidFill>
              </a:rPr>
              <a:t>3</a:t>
            </a:r>
            <a:endParaRPr lang="es-CL" sz="7550" kern="0" dirty="0">
              <a:solidFill>
                <a:schemeClr val="bg1"/>
              </a:solidFill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AE3A60A-22E7-45EE-A688-3E761C3572FC}"/>
              </a:ext>
            </a:extLst>
          </p:cNvPr>
          <p:cNvSpPr txBox="1"/>
          <p:nvPr/>
        </p:nvSpPr>
        <p:spPr>
          <a:xfrm>
            <a:off x="2971800" y="2620285"/>
            <a:ext cx="2557456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66675" algn="ctr">
              <a:lnSpc>
                <a:spcPct val="100000"/>
              </a:lnSpc>
              <a:spcBef>
                <a:spcPts val="120"/>
              </a:spcBef>
            </a:pPr>
            <a:r>
              <a:rPr lang="es-ES" sz="20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 a los</a:t>
            </a:r>
            <a:r>
              <a:rPr sz="20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1D9ADAF-25B7-4D14-8577-268DA02B2DDE}"/>
              </a:ext>
            </a:extLst>
          </p:cNvPr>
          <p:cNvSpPr/>
          <p:nvPr/>
        </p:nvSpPr>
        <p:spPr>
          <a:xfrm>
            <a:off x="3218603" y="3410309"/>
            <a:ext cx="2063851" cy="1999891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8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000" y="1295400"/>
            <a:ext cx="6556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acceder a los Beneficios Estudiantiles para Educación Superior </a:t>
            </a: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(Gratuidad, Becas y Créditos)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85169" y="2322301"/>
            <a:ext cx="17162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PRIMERA ETAPA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2770371" y="2328892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SEGUNDA ETAPA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92664" y="2819624"/>
            <a:ext cx="1716295" cy="5238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Inscripción  FUAS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4675371" y="3494318"/>
            <a:ext cx="1725429" cy="864095"/>
          </a:xfrm>
          <a:prstGeom prst="rect">
            <a:avLst/>
          </a:prstGeom>
          <a:solidFill>
            <a:srgbClr val="9675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900"/>
              </a:lnSpc>
            </a:pPr>
            <a:r>
              <a:rPr lang="es-ES" sz="975" b="1" dirty="0">
                <a:solidFill>
                  <a:srgbClr val="000000"/>
                </a:solidFill>
              </a:rPr>
              <a:t>Entrega documentación Evaluación Socioeconómica</a:t>
            </a: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6547714" y="4505095"/>
            <a:ext cx="1747200" cy="864094"/>
          </a:xfrm>
          <a:prstGeom prst="rect">
            <a:avLst/>
          </a:prstGeom>
          <a:solidFill>
            <a:srgbClr val="9675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ES" sz="975" b="1" dirty="0">
                <a:solidFill>
                  <a:srgbClr val="000000"/>
                </a:solidFill>
              </a:rPr>
              <a:t>Apelación</a:t>
            </a: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4673619" y="4505098"/>
            <a:ext cx="1716295" cy="864096"/>
          </a:xfrm>
          <a:prstGeom prst="rect">
            <a:avLst/>
          </a:prstGeom>
          <a:solidFill>
            <a:srgbClr val="FB6A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975"/>
              </a:lnSpc>
            </a:pPr>
            <a:endParaRPr lang="es-ES" sz="975" b="1" dirty="0">
              <a:solidFill>
                <a:srgbClr val="000000"/>
              </a:solidFill>
            </a:endParaRPr>
          </a:p>
          <a:p>
            <a:pPr algn="ctr" fontAlgn="ctr">
              <a:lnSpc>
                <a:spcPts val="975"/>
              </a:lnSpc>
            </a:pPr>
            <a:r>
              <a:rPr lang="es-ES" sz="975" b="1" dirty="0">
                <a:solidFill>
                  <a:srgbClr val="000000"/>
                </a:solidFill>
              </a:rPr>
              <a:t>Resultados selección Institución de Educación Superior</a:t>
            </a:r>
            <a:br>
              <a:rPr lang="es-ES" sz="975" b="1" dirty="0">
                <a:solidFill>
                  <a:srgbClr val="000000"/>
                </a:solidFill>
              </a:rPr>
            </a:b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892664" y="4505095"/>
            <a:ext cx="1716295" cy="864098"/>
          </a:xfrm>
          <a:prstGeom prst="rect">
            <a:avLst/>
          </a:prstGeom>
          <a:solidFill>
            <a:srgbClr val="FB6A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975"/>
              </a:lnSpc>
            </a:pPr>
            <a:r>
              <a:rPr lang="es-ES" sz="975" b="1" dirty="0">
                <a:solidFill>
                  <a:srgbClr val="000000"/>
                </a:solidFill>
              </a:rPr>
              <a:t>Rendición Prueba de Transición</a:t>
            </a:r>
            <a:br>
              <a:rPr lang="es-ES" sz="975" b="1" dirty="0">
                <a:solidFill>
                  <a:srgbClr val="000000"/>
                </a:solidFill>
              </a:rPr>
            </a:b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9690896-31C3-4FC4-8B7B-14973A08B1E2}"/>
              </a:ext>
            </a:extLst>
          </p:cNvPr>
          <p:cNvSpPr/>
          <p:nvPr/>
        </p:nvSpPr>
        <p:spPr>
          <a:xfrm>
            <a:off x="2775787" y="3494319"/>
            <a:ext cx="1707551" cy="864096"/>
          </a:xfrm>
          <a:prstGeom prst="rect">
            <a:avLst/>
          </a:prstGeom>
          <a:solidFill>
            <a:srgbClr val="9675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lnSpc>
                <a:spcPts val="900"/>
              </a:lnSpc>
            </a:pPr>
            <a:endParaRPr lang="es-ES" sz="900" b="1" spc="55" dirty="0">
              <a:solidFill>
                <a:schemeClr val="tx1"/>
              </a:solidFill>
              <a:latin typeface="Calibri"/>
              <a:cs typeface="Calibri"/>
            </a:endParaRPr>
          </a:p>
          <a:p>
            <a:pPr fontAlgn="ctr">
              <a:lnSpc>
                <a:spcPts val="900"/>
              </a:lnSpc>
            </a:pPr>
            <a:r>
              <a:rPr lang="es-ES" sz="900" b="1" spc="55" dirty="0">
                <a:solidFill>
                  <a:schemeClr val="tx1"/>
                </a:solidFill>
                <a:latin typeface="Calibri"/>
                <a:cs typeface="Calibri"/>
              </a:rPr>
              <a:t>Revisar si se debe realizar evaluación socioeconómica</a:t>
            </a:r>
            <a:endParaRPr lang="es-ES" sz="900" dirty="0">
              <a:solidFill>
                <a:schemeClr val="tx1"/>
              </a:solidFill>
              <a:latin typeface="Calibri"/>
              <a:cs typeface="Calibri"/>
            </a:endParaRPr>
          </a:p>
          <a:p>
            <a:pPr fontAlgn="ctr">
              <a:lnSpc>
                <a:spcPts val="900"/>
              </a:lnSpc>
            </a:pP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9BBEF55-3148-1744-9572-C614A025C3D1}"/>
              </a:ext>
            </a:extLst>
          </p:cNvPr>
          <p:cNvSpPr/>
          <p:nvPr/>
        </p:nvSpPr>
        <p:spPr>
          <a:xfrm>
            <a:off x="2779505" y="2823786"/>
            <a:ext cx="1716295" cy="5238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600" b="1" dirty="0"/>
              <a:t>Nivel Socioeconómico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BC79D2B-30FA-CE48-8472-399BAF2EA0D3}"/>
              </a:ext>
            </a:extLst>
          </p:cNvPr>
          <p:cNvSpPr/>
          <p:nvPr/>
        </p:nvSpPr>
        <p:spPr>
          <a:xfrm>
            <a:off x="2779505" y="4505098"/>
            <a:ext cx="1703834" cy="864096"/>
          </a:xfrm>
          <a:prstGeom prst="rect">
            <a:avLst/>
          </a:prstGeom>
          <a:solidFill>
            <a:srgbClr val="FB6A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975"/>
              </a:lnSpc>
            </a:pPr>
            <a:r>
              <a:rPr lang="es-ES" sz="975" b="1" dirty="0">
                <a:solidFill>
                  <a:srgbClr val="000000"/>
                </a:solidFill>
              </a:rPr>
              <a:t>Resultados Prueba de Transición</a:t>
            </a:r>
            <a:br>
              <a:rPr lang="es-ES" sz="975" b="1" dirty="0">
                <a:solidFill>
                  <a:srgbClr val="000000"/>
                </a:solidFill>
              </a:rPr>
            </a:b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EFE25-85CD-1243-81DC-251948221899}"/>
              </a:ext>
            </a:extLst>
          </p:cNvPr>
          <p:cNvSpPr txBox="1"/>
          <p:nvPr/>
        </p:nvSpPr>
        <p:spPr>
          <a:xfrm>
            <a:off x="4675371" y="2328892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TERCERA ETAPA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5D461D8-F344-ED44-A359-39AF6EE13D93}"/>
              </a:ext>
            </a:extLst>
          </p:cNvPr>
          <p:cNvSpPr/>
          <p:nvPr/>
        </p:nvSpPr>
        <p:spPr>
          <a:xfrm>
            <a:off x="4684505" y="2823786"/>
            <a:ext cx="1716295" cy="5238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600" b="1" dirty="0"/>
              <a:t>Preselección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79C4B21-77F3-0C44-9A16-E16A2F78C382}"/>
              </a:ext>
            </a:extLst>
          </p:cNvPr>
          <p:cNvSpPr txBox="1"/>
          <p:nvPr/>
        </p:nvSpPr>
        <p:spPr>
          <a:xfrm>
            <a:off x="6569485" y="2328892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CUARTA ETAPA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95774A6-8DCB-B240-A6D6-6990B778E6A2}"/>
              </a:ext>
            </a:extLst>
          </p:cNvPr>
          <p:cNvSpPr/>
          <p:nvPr/>
        </p:nvSpPr>
        <p:spPr>
          <a:xfrm>
            <a:off x="6578619" y="2823786"/>
            <a:ext cx="1716295" cy="5238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s-ES" sz="1600" b="1" dirty="0"/>
              <a:t>Resultados de Asignación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0E5C46C-96EC-9548-9AC6-BC8BD8A3FFDE}"/>
              </a:ext>
            </a:extLst>
          </p:cNvPr>
          <p:cNvSpPr/>
          <p:nvPr/>
        </p:nvSpPr>
        <p:spPr>
          <a:xfrm>
            <a:off x="4673619" y="3494317"/>
            <a:ext cx="3633862" cy="864095"/>
          </a:xfrm>
          <a:prstGeom prst="rect">
            <a:avLst/>
          </a:prstGeom>
          <a:solidFill>
            <a:srgbClr val="9675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900"/>
              </a:lnSpc>
            </a:pPr>
            <a:r>
              <a:rPr lang="es-ES" sz="975" b="1" dirty="0">
                <a:solidFill>
                  <a:srgbClr val="000000"/>
                </a:solidFill>
              </a:rPr>
              <a:t>Entrega documentación Evaluación Socioeconómica</a:t>
            </a:r>
            <a:endParaRPr lang="es-ES" sz="97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7" grpId="0"/>
      <p:bldP spid="13" grpId="0" animBg="1"/>
      <p:bldP spid="80" grpId="0" animBg="1"/>
      <p:bldP spid="81" grpId="0" animBg="1"/>
      <p:bldP spid="85" grpId="0" animBg="1"/>
      <p:bldP spid="86" grpId="0" animBg="1"/>
      <p:bldP spid="35" grpId="0" animBg="1"/>
      <p:bldP spid="30" grpId="0" animBg="1"/>
      <p:bldP spid="31" grpId="0" animBg="1"/>
      <p:bldP spid="32" grpId="0"/>
      <p:bldP spid="34" grpId="0" animBg="1"/>
      <p:bldP spid="37" grpId="0"/>
      <p:bldP spid="39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4785606E-21B0-4D48-B9C4-BEC84BF5A09F}"/>
              </a:ext>
            </a:extLst>
          </p:cNvPr>
          <p:cNvSpPr txBox="1">
            <a:spLocks/>
          </p:cNvSpPr>
          <p:nvPr/>
        </p:nvSpPr>
        <p:spPr>
          <a:xfrm>
            <a:off x="3864608" y="1471711"/>
            <a:ext cx="1414780" cy="1618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lnSpc>
                <a:spcPts val="9025"/>
              </a:lnSpc>
              <a:spcBef>
                <a:spcPts val="110"/>
              </a:spcBef>
            </a:pPr>
            <a:r>
              <a:rPr lang="es-CL" sz="7550" kern="0" spc="5" dirty="0">
                <a:solidFill>
                  <a:schemeClr val="bg1"/>
                </a:solidFill>
              </a:rPr>
              <a:t>4</a:t>
            </a:r>
            <a:endParaRPr lang="es-CL" sz="7550" kern="0" dirty="0">
              <a:solidFill>
                <a:schemeClr val="bg1"/>
              </a:solidFill>
            </a:endParaRPr>
          </a:p>
          <a:p>
            <a:pPr algn="ctr">
              <a:lnSpc>
                <a:spcPts val="3504"/>
              </a:lnSpc>
            </a:pPr>
            <a:r>
              <a:rPr lang="es-CL" sz="2950" kern="0" spc="-20" dirty="0">
                <a:solidFill>
                  <a:schemeClr val="bg1"/>
                </a:solidFill>
              </a:rPr>
              <a:t>Contacto</a:t>
            </a:r>
            <a:endParaRPr lang="es-CL" sz="2950" kern="0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0EFF388-C2D6-4C25-B0B6-EEA3A3B6C03F}"/>
              </a:ext>
            </a:extLst>
          </p:cNvPr>
          <p:cNvSpPr/>
          <p:nvPr/>
        </p:nvSpPr>
        <p:spPr>
          <a:xfrm>
            <a:off x="3540073" y="3265288"/>
            <a:ext cx="2063851" cy="2121001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67000" contrast="2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30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1143000" y="1068355"/>
            <a:ext cx="7391400" cy="474489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30" dirty="0" err="1">
                <a:solidFill>
                  <a:schemeClr val="bg1"/>
                </a:solidFill>
              </a:rPr>
              <a:t>Portal.benficiosestudiantiles</a:t>
            </a:r>
            <a:r>
              <a:rPr lang="es-ES" spc="-30" dirty="0">
                <a:solidFill>
                  <a:schemeClr val="bg1"/>
                </a:solidFill>
              </a:rPr>
              <a:t>/</a:t>
            </a:r>
            <a:r>
              <a:rPr spc="-30" dirty="0" err="1">
                <a:solidFill>
                  <a:schemeClr val="bg1"/>
                </a:solidFill>
              </a:rPr>
              <a:t>gratuidad.cl</a:t>
            </a:r>
            <a:endParaRPr spc="-3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799" y="1954031"/>
            <a:ext cx="2666999" cy="3508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800" b="1" spc="60" dirty="0">
                <a:solidFill>
                  <a:schemeClr val="bg1"/>
                </a:solidFill>
                <a:latin typeface="Calibri"/>
                <a:cs typeface="Calibri"/>
              </a:rPr>
              <a:t>REQUISITOS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marR="32766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PASOS </a:t>
            </a:r>
            <a:r>
              <a:rPr lang="es-CL" sz="1800" spc="-15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CL" sz="18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OPTAR  </a:t>
            </a:r>
            <a:r>
              <a:rPr lang="es-CL" sz="1800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lang="es-CL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BENEFICIO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b="1" spc="55" dirty="0">
                <a:solidFill>
                  <a:schemeClr val="bg1"/>
                </a:solidFill>
                <a:latin typeface="Calibri"/>
                <a:cs typeface="Calibri"/>
              </a:rPr>
              <a:t>UNIVERSIDADES</a:t>
            </a:r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b="1" spc="50" dirty="0">
                <a:solidFill>
                  <a:schemeClr val="bg1"/>
                </a:solidFill>
                <a:latin typeface="Calibri"/>
                <a:cs typeface="Calibri"/>
              </a:rPr>
              <a:t>ADSCRITAS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marR="88328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PREGUNTAS  </a:t>
            </a:r>
            <a:r>
              <a:rPr lang="es-CL" sz="180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lang="es-CL" sz="1800" spc="-2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es-CL" sz="1800" dirty="0">
                <a:solidFill>
                  <a:schemeClr val="bg1"/>
                </a:solidFill>
                <a:latin typeface="Calibri"/>
                <a:cs typeface="Calibri"/>
              </a:rPr>
              <a:t>ECUE</a:t>
            </a:r>
            <a:r>
              <a:rPr lang="es-CL" sz="1800" spc="-20" dirty="0">
                <a:solidFill>
                  <a:schemeClr val="bg1"/>
                </a:solidFill>
                <a:latin typeface="Calibri"/>
                <a:cs typeface="Calibri"/>
              </a:rPr>
              <a:t>NT</a:t>
            </a:r>
            <a:r>
              <a:rPr lang="es-CL" sz="180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b="1" spc="65" dirty="0">
                <a:solidFill>
                  <a:schemeClr val="bg1"/>
                </a:solidFill>
                <a:latin typeface="Calibri"/>
                <a:cs typeface="Calibri"/>
              </a:rPr>
              <a:t>NOTICIAS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"/>
              </a:spcBef>
              <a:buFont typeface="Wingdings" pitchFamily="2" charset="2"/>
              <a:buChar char="Ø"/>
            </a:pPr>
            <a:endParaRPr lang="es-CL" sz="18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800" spc="-5" dirty="0">
                <a:solidFill>
                  <a:schemeClr val="bg1"/>
                </a:solidFill>
                <a:latin typeface="Calibri"/>
                <a:cs typeface="Calibri"/>
              </a:rPr>
              <a:t>AGENDA DE</a:t>
            </a:r>
            <a:r>
              <a:rPr lang="es-CL" sz="18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PROCESOS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353DD-D31B-F64F-B8BC-7FB2E1D61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r="-69"/>
          <a:stretch/>
        </p:blipFill>
        <p:spPr>
          <a:xfrm>
            <a:off x="4038600" y="2273354"/>
            <a:ext cx="4114801" cy="83632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FFBADDDE-CBC6-E440-9935-187C3DA9C0C5}"/>
              </a:ext>
            </a:extLst>
          </p:cNvPr>
          <p:cNvSpPr/>
          <p:nvPr/>
        </p:nvSpPr>
        <p:spPr>
          <a:xfrm>
            <a:off x="5257800" y="2819400"/>
            <a:ext cx="4572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A9E2A8-51D6-B848-84DC-58EA90642A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352800"/>
            <a:ext cx="4114799" cy="22766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CD8A85F-D3EA-194F-B16B-1EA2F817E0DF}"/>
              </a:ext>
            </a:extLst>
          </p:cNvPr>
          <p:cNvSpPr/>
          <p:nvPr/>
        </p:nvSpPr>
        <p:spPr>
          <a:xfrm>
            <a:off x="3962400" y="3293445"/>
            <a:ext cx="4267201" cy="2423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D701333-0149-1945-A8B5-15469FED2DFA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5486400" y="3048000"/>
            <a:ext cx="0" cy="2454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125538"/>
            <a:ext cx="48958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pc="-30" dirty="0">
                <a:solidFill>
                  <a:schemeClr val="bg1"/>
                </a:solidFill>
              </a:rPr>
              <a:t>             </a:t>
            </a:r>
            <a:r>
              <a:rPr lang="es-CL" sz="2400" spc="-30" dirty="0">
                <a:solidFill>
                  <a:schemeClr val="bg1"/>
                </a:solidFill>
              </a:rPr>
              <a:t>w</a:t>
            </a:r>
            <a:r>
              <a:rPr sz="2400" spc="-30" dirty="0">
                <a:solidFill>
                  <a:schemeClr val="bg1"/>
                </a:solidFill>
              </a:rPr>
              <a:t>ww.beneficiosestudiantiles.cl</a:t>
            </a:r>
            <a:endParaRPr sz="2400" spc="-3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299" y="1982149"/>
            <a:ext cx="3833501" cy="3785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s-CL" sz="1800" spc="50" dirty="0">
                <a:solidFill>
                  <a:schemeClr val="bg1"/>
                </a:solidFill>
                <a:latin typeface="Calibri"/>
                <a:cs typeface="Calibri"/>
              </a:rPr>
              <a:t>REQUISITOS </a:t>
            </a:r>
            <a:r>
              <a:rPr lang="es-CL" sz="1800" spc="3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es-CL" sz="1800" spc="45" dirty="0">
                <a:solidFill>
                  <a:schemeClr val="bg1"/>
                </a:solidFill>
                <a:latin typeface="Calibri"/>
                <a:cs typeface="Calibri"/>
              </a:rPr>
              <a:t>BECAS </a:t>
            </a:r>
            <a:r>
              <a:rPr lang="es-CL" sz="18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CL" sz="1800" spc="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60" dirty="0">
                <a:solidFill>
                  <a:schemeClr val="bg1"/>
                </a:solidFill>
                <a:latin typeface="Calibri"/>
                <a:cs typeface="Calibri"/>
              </a:rPr>
              <a:t>FSCU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PASOS </a:t>
            </a:r>
            <a:r>
              <a:rPr lang="es-CL" sz="1800" spc="-15" dirty="0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OPTAR </a:t>
            </a:r>
            <a:r>
              <a:rPr lang="es-CL" sz="18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es-CL" sz="1800" spc="-5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CL" sz="1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BENEFICIOS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spc="50" dirty="0">
                <a:solidFill>
                  <a:schemeClr val="bg1"/>
                </a:solidFill>
                <a:latin typeface="Calibri"/>
                <a:cs typeface="Calibri"/>
              </a:rPr>
              <a:t>REQUISITOS </a:t>
            </a:r>
            <a:r>
              <a:rPr lang="es-CL" sz="1800" spc="2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CL" sz="18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50" dirty="0">
                <a:solidFill>
                  <a:schemeClr val="bg1"/>
                </a:solidFill>
                <a:latin typeface="Calibri"/>
                <a:cs typeface="Calibri"/>
              </a:rPr>
              <a:t>RENOVAR</a:t>
            </a:r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70" dirty="0">
                <a:solidFill>
                  <a:schemeClr val="bg1"/>
                </a:solidFill>
                <a:latin typeface="Calibri"/>
                <a:cs typeface="Calibri"/>
              </a:rPr>
              <a:t>BENEFICIOS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INSTITUCIONES </a:t>
            </a:r>
            <a:r>
              <a:rPr lang="es-CL" sz="1800" dirty="0">
                <a:solidFill>
                  <a:schemeClr val="bg1"/>
                </a:solidFill>
                <a:latin typeface="Calibri"/>
                <a:cs typeface="Calibri"/>
              </a:rPr>
              <a:t>Y </a:t>
            </a:r>
            <a:r>
              <a:rPr lang="es-CL" sz="1800" spc="-5" dirty="0">
                <a:solidFill>
                  <a:schemeClr val="bg1"/>
                </a:solidFill>
                <a:latin typeface="Calibri"/>
                <a:cs typeface="Calibri"/>
              </a:rPr>
              <a:t>ARANCELES DE </a:t>
            </a:r>
            <a:r>
              <a:rPr lang="es-CL" sz="1800" spc="-15" dirty="0">
                <a:solidFill>
                  <a:schemeClr val="bg1"/>
                </a:solidFill>
                <a:latin typeface="Calibri"/>
                <a:cs typeface="Calibri"/>
              </a:rPr>
              <a:t>REFERENCIA</a:t>
            </a:r>
          </a:p>
          <a:p>
            <a:pPr marL="302895" indent="-285750">
              <a:lnSpc>
                <a:spcPct val="100000"/>
              </a:lnSpc>
              <a:spcBef>
                <a:spcPts val="1440"/>
              </a:spcBef>
              <a:buFont typeface="Wingdings" pitchFamily="2" charset="2"/>
              <a:buChar char="Ø"/>
            </a:pPr>
            <a:r>
              <a:rPr lang="es-CL" spc="65" dirty="0">
                <a:solidFill>
                  <a:schemeClr val="bg1"/>
                </a:solidFill>
                <a:latin typeface="Calibri"/>
                <a:cs typeface="Calibri"/>
              </a:rPr>
              <a:t>FECHAS IMPORTANTES DEL PROCESO </a:t>
            </a:r>
            <a:r>
              <a:rPr lang="es-CL" sz="1800" spc="-5" dirty="0">
                <a:solidFill>
                  <a:schemeClr val="bg1"/>
                </a:solidFill>
                <a:latin typeface="Calibri"/>
                <a:cs typeface="Calibri"/>
              </a:rPr>
              <a:t>AGENDA DE </a:t>
            </a:r>
            <a:r>
              <a:rPr lang="es-CL" sz="1800" spc="-10" dirty="0">
                <a:solidFill>
                  <a:schemeClr val="bg1"/>
                </a:solidFill>
                <a:latin typeface="Calibri"/>
                <a:cs typeface="Calibri"/>
              </a:rPr>
              <a:t>PROCESOS</a:t>
            </a:r>
            <a:endParaRPr lang="es-CL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Ø"/>
            </a:pPr>
            <a:endParaRPr lang="es-CL" sz="18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02895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es-CL" sz="1800" spc="40" dirty="0">
                <a:solidFill>
                  <a:schemeClr val="bg1"/>
                </a:solidFill>
                <a:latin typeface="Calibri"/>
                <a:cs typeface="Calibri"/>
              </a:rPr>
              <a:t>AGENDA </a:t>
            </a:r>
            <a:r>
              <a:rPr lang="es-CL" sz="1800" spc="3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CL" sz="18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55" dirty="0">
                <a:solidFill>
                  <a:schemeClr val="bg1"/>
                </a:solidFill>
                <a:latin typeface="Calibri"/>
                <a:cs typeface="Calibri"/>
              </a:rPr>
              <a:t>ACTIVIDADES</a:t>
            </a:r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CL" sz="1800" spc="70" dirty="0">
                <a:solidFill>
                  <a:schemeClr val="bg1"/>
                </a:solidFill>
                <a:latin typeface="Calibri"/>
                <a:cs typeface="Calibri"/>
              </a:rPr>
              <a:t>ONLINE O EN TERRENO</a:t>
            </a:r>
            <a:endParaRPr lang="es-CL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C6B0422-9AC9-4C6E-8EC7-B51233AD9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260" y="2053411"/>
            <a:ext cx="3339422" cy="3404734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6A3A-0F21-0442-94B5-F51D1AFD29B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7699" y="1066800"/>
            <a:ext cx="7848601" cy="369332"/>
          </a:xfrm>
          <a:prstGeom prst="rect">
            <a:avLst/>
          </a:prstGeom>
        </p:spPr>
        <p:txBody>
          <a:bodyPr/>
          <a:lstStyle/>
          <a:p>
            <a:r>
              <a:rPr lang="es-CL" sz="2400" dirty="0">
                <a:solidFill>
                  <a:schemeClr val="bg1"/>
                </a:solidFill>
              </a:rPr>
              <a:t>Fanpage Subsecretaria de Educación Superior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458BCF-823B-2E4D-AD6C-12A22BF6B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6265"/>
          <a:stretch/>
        </p:blipFill>
        <p:spPr>
          <a:xfrm>
            <a:off x="1447799" y="1676400"/>
            <a:ext cx="6005322" cy="48144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9160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1350" y="1464122"/>
            <a:ext cx="1797849" cy="788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2958" y="3917417"/>
            <a:ext cx="1408996" cy="127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 idx="4294967295"/>
          </p:nvPr>
        </p:nvSpPr>
        <p:spPr>
          <a:xfrm>
            <a:off x="381000" y="754682"/>
            <a:ext cx="89217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2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400" spc="-2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sz="2400" spc="-55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-15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sz="2400" spc="-15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90E5C8C-2112-414E-A043-6F2D6DFF1E78}"/>
              </a:ext>
            </a:extLst>
          </p:cNvPr>
          <p:cNvSpPr/>
          <p:nvPr/>
        </p:nvSpPr>
        <p:spPr>
          <a:xfrm>
            <a:off x="1567803" y="5288939"/>
            <a:ext cx="28687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</a:rPr>
              <a:t>www.junaeb.cl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facebook.com/gobiernojunaeb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twitter.com/EquipoJUNAEB 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600 6600 400 Requisitos,fechas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y consultas de Junaeb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0739E13-CE5E-9946-97DB-76E1DC9D0D55}"/>
              </a:ext>
            </a:extLst>
          </p:cNvPr>
          <p:cNvSpPr/>
          <p:nvPr/>
        </p:nvSpPr>
        <p:spPr>
          <a:xfrm>
            <a:off x="1578753" y="2630204"/>
            <a:ext cx="31456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 err="1">
                <a:solidFill>
                  <a:schemeClr val="bg1">
                    <a:lumMod val="85000"/>
                  </a:schemeClr>
                </a:solidFill>
              </a:rPr>
              <a:t>facebook.com</a:t>
            </a:r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twitter.com/Mineduc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youtube.com/mineducchile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600 600 2626 Consultas, reclamos,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denuncias y certificados gratuitos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08A20A0-C335-5543-802D-52B73AE78939}"/>
              </a:ext>
            </a:extLst>
          </p:cNvPr>
          <p:cNvSpPr/>
          <p:nvPr/>
        </p:nvSpPr>
        <p:spPr>
          <a:xfrm>
            <a:off x="4932413" y="2357154"/>
            <a:ext cx="28399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www.ingresa.cl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facebook.com/comisioningresa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600 901 1000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Requisitos, fechas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consultas de CAE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8BBB702-1648-5342-B3DA-1C40D69E877D}"/>
              </a:ext>
            </a:extLst>
          </p:cNvPr>
          <p:cNvSpPr/>
          <p:nvPr/>
        </p:nvSpPr>
        <p:spPr>
          <a:xfrm>
            <a:off x="4859215" y="5292788"/>
            <a:ext cx="2973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>
                    <a:lumMod val="85000"/>
                  </a:schemeClr>
                </a:solidFill>
              </a:rPr>
              <a:t>www.mifuturo.cl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facebook.com/mifuturocl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Buscador de carreras e IES </a:t>
            </a:r>
          </a:p>
          <a:p>
            <a:r>
              <a:rPr lang="es-CL" sz="1400" dirty="0">
                <a:solidFill>
                  <a:schemeClr val="bg1">
                    <a:lumMod val="85000"/>
                  </a:schemeClr>
                </a:solidFill>
              </a:rPr>
              <a:t>y cifras de ingreso y empleabilidad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61D800F-3C8A-A14D-BD48-E2D9699FF344}"/>
              </a:ext>
            </a:extLst>
          </p:cNvPr>
          <p:cNvCxnSpPr>
            <a:cxnSpLocks/>
          </p:cNvCxnSpPr>
          <p:nvPr/>
        </p:nvCxnSpPr>
        <p:spPr>
          <a:xfrm>
            <a:off x="1642487" y="1300185"/>
            <a:ext cx="6129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531A4ACF-E52B-1447-9950-DCB2B886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413" y="4466483"/>
            <a:ext cx="2458987" cy="4454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1F8C22-88FE-E945-8BF1-58BC985BA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487" y="1431558"/>
            <a:ext cx="1813180" cy="1169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>
            <a:extLst>
              <a:ext uri="{FF2B5EF4-FFF2-40B4-BE49-F238E27FC236}">
                <a16:creationId xmlns:a16="http://schemas.microsoft.com/office/drawing/2014/main" id="{00EA32A5-8651-F34A-83C8-EE18B4F1EABD}"/>
              </a:ext>
            </a:extLst>
          </p:cNvPr>
          <p:cNvGrpSpPr/>
          <p:nvPr/>
        </p:nvGrpSpPr>
        <p:grpSpPr>
          <a:xfrm>
            <a:off x="252805" y="3009849"/>
            <a:ext cx="2184931" cy="3200946"/>
            <a:chOff x="252805" y="3009849"/>
            <a:chExt cx="2184931" cy="3200946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9312371-4086-F340-8F7A-1512273E9A6A}"/>
                </a:ext>
              </a:extLst>
            </p:cNvPr>
            <p:cNvSpPr txBox="1"/>
            <p:nvPr/>
          </p:nvSpPr>
          <p:spPr>
            <a:xfrm>
              <a:off x="252805" y="3009849"/>
              <a:ext cx="2184931" cy="1697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6684"/>
                </a:lnSpc>
                <a:spcBef>
                  <a:spcPts val="100"/>
                </a:spcBef>
              </a:pPr>
              <a:r>
                <a:rPr sz="4000" b="1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sz="4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605"/>
                </a:lnSpc>
              </a:pPr>
              <a:r>
                <a:rPr sz="2000" b="1" spc="-15" dirty="0">
                  <a:solidFill>
                    <a:schemeClr val="bg1"/>
                  </a:solidFill>
                  <a:latin typeface="Calibri"/>
                  <a:cs typeface="Calibri"/>
                </a:rPr>
                <a:t>¿Qué 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es el</a:t>
              </a:r>
              <a:r>
                <a:rPr sz="2000" b="1" spc="-1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00" b="1" spc="-30" dirty="0">
                  <a:solidFill>
                    <a:schemeClr val="bg1"/>
                  </a:solidFill>
                  <a:latin typeface="Calibri"/>
                  <a:cs typeface="Calibri"/>
                </a:rPr>
                <a:t>FUAS?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15"/>
                </a:spcBef>
              </a:pPr>
              <a:r>
                <a:rPr sz="1400" b="1" spc="-5" dirty="0">
                  <a:solidFill>
                    <a:schemeClr val="bg1"/>
                  </a:solidFill>
                  <a:latin typeface="Calibri"/>
                  <a:cs typeface="Calibri"/>
                </a:rPr>
                <a:t>Cómo </a:t>
              </a:r>
              <a:r>
                <a:rPr sz="1400" b="1" dirty="0">
                  <a:solidFill>
                    <a:schemeClr val="bg1"/>
                  </a:solidFill>
                  <a:latin typeface="Calibri"/>
                  <a:cs typeface="Calibri"/>
                </a:rPr>
                <a:t>acceder a los</a:t>
              </a:r>
              <a:r>
                <a:rPr sz="1400" b="1" spc="-9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chemeClr val="bg1"/>
                  </a:solidFill>
                  <a:latin typeface="Calibri"/>
                  <a:cs typeface="Calibri"/>
                </a:rPr>
                <a:t>beneficios</a:t>
              </a:r>
              <a:endParaRPr sz="14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6C525976-1D62-C74F-A00C-720707F18FA1}"/>
                </a:ext>
              </a:extLst>
            </p:cNvPr>
            <p:cNvGrpSpPr/>
            <p:nvPr/>
          </p:nvGrpSpPr>
          <p:grpSpPr>
            <a:xfrm>
              <a:off x="585251" y="4707750"/>
              <a:ext cx="1457960" cy="1503045"/>
              <a:chOff x="585251" y="4756750"/>
              <a:chExt cx="1457960" cy="1503045"/>
            </a:xfrm>
          </p:grpSpPr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19498B7C-F27E-5C43-A3F5-09F598AF3051}"/>
                  </a:ext>
                </a:extLst>
              </p:cNvPr>
              <p:cNvSpPr/>
              <p:nvPr/>
            </p:nvSpPr>
            <p:spPr>
              <a:xfrm>
                <a:off x="783094" y="5732047"/>
                <a:ext cx="106235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062355" h="139700">
                    <a:moveTo>
                      <a:pt x="951420" y="0"/>
                    </a:moveTo>
                    <a:lnTo>
                      <a:pt x="96748" y="0"/>
                    </a:lnTo>
                    <a:lnTo>
                      <a:pt x="0" y="139090"/>
                    </a:lnTo>
                    <a:lnTo>
                      <a:pt x="1062278" y="139090"/>
                    </a:lnTo>
                    <a:lnTo>
                      <a:pt x="95142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0E35698A-28EB-C443-A1F2-17050DD177B2}"/>
                  </a:ext>
                </a:extLst>
              </p:cNvPr>
              <p:cNvSpPr/>
              <p:nvPr/>
            </p:nvSpPr>
            <p:spPr>
              <a:xfrm>
                <a:off x="886891" y="5671184"/>
                <a:ext cx="854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4710">
                    <a:moveTo>
                      <a:pt x="0" y="0"/>
                    </a:moveTo>
                    <a:lnTo>
                      <a:pt x="854671" y="0"/>
                    </a:lnTo>
                  </a:path>
                </a:pathLst>
              </a:custGeom>
              <a:ln w="571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75738403-3A05-E944-8A78-E825DDFC626A}"/>
                  </a:ext>
                </a:extLst>
              </p:cNvPr>
              <p:cNvSpPr/>
              <p:nvPr/>
            </p:nvSpPr>
            <p:spPr>
              <a:xfrm>
                <a:off x="911586" y="5168900"/>
                <a:ext cx="0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h="473710">
                    <a:moveTo>
                      <a:pt x="0" y="0"/>
                    </a:moveTo>
                    <a:lnTo>
                      <a:pt x="0" y="473709"/>
                    </a:lnTo>
                  </a:path>
                </a:pathLst>
              </a:custGeom>
              <a:ln w="4939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70D1C65F-C3BF-494C-B1DA-EB3518E40991}"/>
                  </a:ext>
                </a:extLst>
              </p:cNvPr>
              <p:cNvSpPr/>
              <p:nvPr/>
            </p:nvSpPr>
            <p:spPr>
              <a:xfrm>
                <a:off x="886891" y="5140325"/>
                <a:ext cx="854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4710">
                    <a:moveTo>
                      <a:pt x="0" y="0"/>
                    </a:moveTo>
                    <a:lnTo>
                      <a:pt x="854671" y="0"/>
                    </a:lnTo>
                  </a:path>
                </a:pathLst>
              </a:custGeom>
              <a:ln w="571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FD853DDF-C4D1-2543-9D11-DBD9C25D0F27}"/>
                  </a:ext>
                </a:extLst>
              </p:cNvPr>
              <p:cNvSpPr/>
              <p:nvPr/>
            </p:nvSpPr>
            <p:spPr>
              <a:xfrm>
                <a:off x="1716868" y="5168874"/>
                <a:ext cx="0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h="473710">
                    <a:moveTo>
                      <a:pt x="0" y="0"/>
                    </a:moveTo>
                    <a:lnTo>
                      <a:pt x="0" y="473697"/>
                    </a:lnTo>
                  </a:path>
                </a:pathLst>
              </a:custGeom>
              <a:ln w="4939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6ECDF43-8D2A-0B44-B16E-06BEF983F88E}"/>
                  </a:ext>
                </a:extLst>
              </p:cNvPr>
              <p:cNvSpPr/>
              <p:nvPr/>
            </p:nvSpPr>
            <p:spPr>
              <a:xfrm>
                <a:off x="1007021" y="5586095"/>
                <a:ext cx="614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">
                    <a:moveTo>
                      <a:pt x="0" y="0"/>
                    </a:moveTo>
                    <a:lnTo>
                      <a:pt x="614413" y="0"/>
                    </a:lnTo>
                  </a:path>
                </a:pathLst>
              </a:custGeom>
              <a:ln w="13969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id="{C7846953-EFA4-E440-9C2B-124CE7A1A959}"/>
                  </a:ext>
                </a:extLst>
              </p:cNvPr>
              <p:cNvSpPr/>
              <p:nvPr/>
            </p:nvSpPr>
            <p:spPr>
              <a:xfrm>
                <a:off x="1013885" y="5233670"/>
                <a:ext cx="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h="345439">
                    <a:moveTo>
                      <a:pt x="0" y="0"/>
                    </a:moveTo>
                    <a:lnTo>
                      <a:pt x="0" y="345439"/>
                    </a:lnTo>
                  </a:path>
                </a:pathLst>
              </a:custGeom>
              <a:ln w="13728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bject 15">
                <a:extLst>
                  <a:ext uri="{FF2B5EF4-FFF2-40B4-BE49-F238E27FC236}">
                    <a16:creationId xmlns:a16="http://schemas.microsoft.com/office/drawing/2014/main" id="{3ACB901D-2B4D-AC46-AE8A-389447C73346}"/>
                  </a:ext>
                </a:extLst>
              </p:cNvPr>
              <p:cNvSpPr/>
              <p:nvPr/>
            </p:nvSpPr>
            <p:spPr>
              <a:xfrm>
                <a:off x="1007021" y="5226684"/>
                <a:ext cx="614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">
                    <a:moveTo>
                      <a:pt x="0" y="0"/>
                    </a:moveTo>
                    <a:lnTo>
                      <a:pt x="614413" y="0"/>
                    </a:lnTo>
                  </a:path>
                </a:pathLst>
              </a:custGeom>
              <a:ln w="13969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8E02A203-5580-184F-81EE-CC415991F4D8}"/>
                  </a:ext>
                </a:extLst>
              </p:cNvPr>
              <p:cNvSpPr/>
              <p:nvPr/>
            </p:nvSpPr>
            <p:spPr>
              <a:xfrm>
                <a:off x="1614570" y="5234063"/>
                <a:ext cx="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h="345439">
                    <a:moveTo>
                      <a:pt x="0" y="0"/>
                    </a:moveTo>
                    <a:lnTo>
                      <a:pt x="0" y="345198"/>
                    </a:lnTo>
                  </a:path>
                </a:pathLst>
              </a:custGeom>
              <a:ln w="13728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1E801A12-5D41-9640-93CC-E732A50D1939}"/>
                  </a:ext>
                </a:extLst>
              </p:cNvPr>
              <p:cNvSpPr/>
              <p:nvPr/>
            </p:nvSpPr>
            <p:spPr>
              <a:xfrm>
                <a:off x="1056220" y="5294636"/>
                <a:ext cx="5162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6255">
                    <a:moveTo>
                      <a:pt x="0" y="0"/>
                    </a:moveTo>
                    <a:lnTo>
                      <a:pt x="516026" y="0"/>
                    </a:lnTo>
                  </a:path>
                </a:pathLst>
              </a:custGeom>
              <a:ln w="36283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bject 18">
                <a:extLst>
                  <a:ext uri="{FF2B5EF4-FFF2-40B4-BE49-F238E27FC236}">
                    <a16:creationId xmlns:a16="http://schemas.microsoft.com/office/drawing/2014/main" id="{6A3B77B8-AD46-5042-90C2-D672B568B1AF}"/>
                  </a:ext>
                </a:extLst>
              </p:cNvPr>
              <p:cNvSpPr/>
              <p:nvPr/>
            </p:nvSpPr>
            <p:spPr>
              <a:xfrm>
                <a:off x="1345271" y="5352625"/>
                <a:ext cx="150266" cy="1770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bject 19">
                <a:extLst>
                  <a:ext uri="{FF2B5EF4-FFF2-40B4-BE49-F238E27FC236}">
                    <a16:creationId xmlns:a16="http://schemas.microsoft.com/office/drawing/2014/main" id="{F2C48B58-2FDC-1A4C-B8DC-3C62AC108152}"/>
                  </a:ext>
                </a:extLst>
              </p:cNvPr>
              <p:cNvSpPr/>
              <p:nvPr/>
            </p:nvSpPr>
            <p:spPr>
              <a:xfrm>
                <a:off x="1056220" y="5343016"/>
                <a:ext cx="258445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258444" h="205739">
                    <a:moveTo>
                      <a:pt x="258013" y="205600"/>
                    </a:moveTo>
                    <a:lnTo>
                      <a:pt x="0" y="205600"/>
                    </a:lnTo>
                    <a:lnTo>
                      <a:pt x="0" y="0"/>
                    </a:lnTo>
                    <a:lnTo>
                      <a:pt x="258013" y="0"/>
                    </a:lnTo>
                    <a:lnTo>
                      <a:pt x="258013" y="20560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136CC349-EA51-5749-B40F-6E067DF816F4}"/>
                  </a:ext>
                </a:extLst>
              </p:cNvPr>
              <p:cNvSpPr/>
              <p:nvPr/>
            </p:nvSpPr>
            <p:spPr>
              <a:xfrm>
                <a:off x="585251" y="4756750"/>
                <a:ext cx="1457960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1457960" h="1503045">
                    <a:moveTo>
                      <a:pt x="728980" y="1502498"/>
                    </a:moveTo>
                    <a:lnTo>
                      <a:pt x="776910" y="1500900"/>
                    </a:lnTo>
                    <a:lnTo>
                      <a:pt x="824013" y="1496173"/>
                    </a:lnTo>
                    <a:lnTo>
                      <a:pt x="870191" y="1488414"/>
                    </a:lnTo>
                    <a:lnTo>
                      <a:pt x="915350" y="1477723"/>
                    </a:lnTo>
                    <a:lnTo>
                      <a:pt x="959393" y="1464199"/>
                    </a:lnTo>
                    <a:lnTo>
                      <a:pt x="1002224" y="1447941"/>
                    </a:lnTo>
                    <a:lnTo>
                      <a:pt x="1043746" y="1429049"/>
                    </a:lnTo>
                    <a:lnTo>
                      <a:pt x="1083865" y="1407620"/>
                    </a:lnTo>
                    <a:lnTo>
                      <a:pt x="1122483" y="1383754"/>
                    </a:lnTo>
                    <a:lnTo>
                      <a:pt x="1159505" y="1357550"/>
                    </a:lnTo>
                    <a:lnTo>
                      <a:pt x="1194834" y="1329107"/>
                    </a:lnTo>
                    <a:lnTo>
                      <a:pt x="1228376" y="1298524"/>
                    </a:lnTo>
                    <a:lnTo>
                      <a:pt x="1260032" y="1265900"/>
                    </a:lnTo>
                    <a:lnTo>
                      <a:pt x="1289709" y="1231334"/>
                    </a:lnTo>
                    <a:lnTo>
                      <a:pt x="1317308" y="1194925"/>
                    </a:lnTo>
                    <a:lnTo>
                      <a:pt x="1342735" y="1156772"/>
                    </a:lnTo>
                    <a:lnTo>
                      <a:pt x="1365893" y="1116974"/>
                    </a:lnTo>
                    <a:lnTo>
                      <a:pt x="1386687" y="1075629"/>
                    </a:lnTo>
                    <a:lnTo>
                      <a:pt x="1405020" y="1032838"/>
                    </a:lnTo>
                    <a:lnTo>
                      <a:pt x="1420795" y="988698"/>
                    </a:lnTo>
                    <a:lnTo>
                      <a:pt x="1433918" y="943309"/>
                    </a:lnTo>
                    <a:lnTo>
                      <a:pt x="1444292" y="896771"/>
                    </a:lnTo>
                    <a:lnTo>
                      <a:pt x="1451821" y="849180"/>
                    </a:lnTo>
                    <a:lnTo>
                      <a:pt x="1456409" y="800638"/>
                    </a:lnTo>
                    <a:lnTo>
                      <a:pt x="1457960" y="751243"/>
                    </a:lnTo>
                    <a:lnTo>
                      <a:pt x="1456409" y="701849"/>
                    </a:lnTo>
                    <a:lnTo>
                      <a:pt x="1451821" y="653308"/>
                    </a:lnTo>
                    <a:lnTo>
                      <a:pt x="1444292" y="605719"/>
                    </a:lnTo>
                    <a:lnTo>
                      <a:pt x="1433918" y="559181"/>
                    </a:lnTo>
                    <a:lnTo>
                      <a:pt x="1420795" y="513793"/>
                    </a:lnTo>
                    <a:lnTo>
                      <a:pt x="1405020" y="469654"/>
                    </a:lnTo>
                    <a:lnTo>
                      <a:pt x="1386687" y="426864"/>
                    </a:lnTo>
                    <a:lnTo>
                      <a:pt x="1365893" y="385520"/>
                    </a:lnTo>
                    <a:lnTo>
                      <a:pt x="1342735" y="345722"/>
                    </a:lnTo>
                    <a:lnTo>
                      <a:pt x="1317308" y="307570"/>
                    </a:lnTo>
                    <a:lnTo>
                      <a:pt x="1289709" y="271161"/>
                    </a:lnTo>
                    <a:lnTo>
                      <a:pt x="1260032" y="236596"/>
                    </a:lnTo>
                    <a:lnTo>
                      <a:pt x="1228376" y="203972"/>
                    </a:lnTo>
                    <a:lnTo>
                      <a:pt x="1194834" y="173390"/>
                    </a:lnTo>
                    <a:lnTo>
                      <a:pt x="1159505" y="144947"/>
                    </a:lnTo>
                    <a:lnTo>
                      <a:pt x="1122483" y="118743"/>
                    </a:lnTo>
                    <a:lnTo>
                      <a:pt x="1083865" y="94878"/>
                    </a:lnTo>
                    <a:lnTo>
                      <a:pt x="1043746" y="73449"/>
                    </a:lnTo>
                    <a:lnTo>
                      <a:pt x="1002224" y="54556"/>
                    </a:lnTo>
                    <a:lnTo>
                      <a:pt x="959393" y="38299"/>
                    </a:lnTo>
                    <a:lnTo>
                      <a:pt x="915350" y="24775"/>
                    </a:lnTo>
                    <a:lnTo>
                      <a:pt x="870191" y="14084"/>
                    </a:lnTo>
                    <a:lnTo>
                      <a:pt x="824013" y="6325"/>
                    </a:lnTo>
                    <a:lnTo>
                      <a:pt x="776910" y="1597"/>
                    </a:lnTo>
                    <a:lnTo>
                      <a:pt x="728980" y="0"/>
                    </a:lnTo>
                    <a:lnTo>
                      <a:pt x="681049" y="1597"/>
                    </a:lnTo>
                    <a:lnTo>
                      <a:pt x="633946" y="6325"/>
                    </a:lnTo>
                    <a:lnTo>
                      <a:pt x="587768" y="14084"/>
                    </a:lnTo>
                    <a:lnTo>
                      <a:pt x="542609" y="24775"/>
                    </a:lnTo>
                    <a:lnTo>
                      <a:pt x="498566" y="38299"/>
                    </a:lnTo>
                    <a:lnTo>
                      <a:pt x="455735" y="54556"/>
                    </a:lnTo>
                    <a:lnTo>
                      <a:pt x="414213" y="73449"/>
                    </a:lnTo>
                    <a:lnTo>
                      <a:pt x="374094" y="94878"/>
                    </a:lnTo>
                    <a:lnTo>
                      <a:pt x="335476" y="118743"/>
                    </a:lnTo>
                    <a:lnTo>
                      <a:pt x="298454" y="144947"/>
                    </a:lnTo>
                    <a:lnTo>
                      <a:pt x="263125" y="173390"/>
                    </a:lnTo>
                    <a:lnTo>
                      <a:pt x="229583" y="203972"/>
                    </a:lnTo>
                    <a:lnTo>
                      <a:pt x="197927" y="236596"/>
                    </a:lnTo>
                    <a:lnTo>
                      <a:pt x="168250" y="271161"/>
                    </a:lnTo>
                    <a:lnTo>
                      <a:pt x="140651" y="307570"/>
                    </a:lnTo>
                    <a:lnTo>
                      <a:pt x="115224" y="345722"/>
                    </a:lnTo>
                    <a:lnTo>
                      <a:pt x="92066" y="385520"/>
                    </a:lnTo>
                    <a:lnTo>
                      <a:pt x="71272" y="426864"/>
                    </a:lnTo>
                    <a:lnTo>
                      <a:pt x="52939" y="469654"/>
                    </a:lnTo>
                    <a:lnTo>
                      <a:pt x="37164" y="513793"/>
                    </a:lnTo>
                    <a:lnTo>
                      <a:pt x="24041" y="559181"/>
                    </a:lnTo>
                    <a:lnTo>
                      <a:pt x="13667" y="605719"/>
                    </a:lnTo>
                    <a:lnTo>
                      <a:pt x="6138" y="653308"/>
                    </a:lnTo>
                    <a:lnTo>
                      <a:pt x="1550" y="701849"/>
                    </a:lnTo>
                    <a:lnTo>
                      <a:pt x="0" y="751243"/>
                    </a:lnTo>
                    <a:lnTo>
                      <a:pt x="1550" y="800638"/>
                    </a:lnTo>
                    <a:lnTo>
                      <a:pt x="6138" y="849180"/>
                    </a:lnTo>
                    <a:lnTo>
                      <a:pt x="13667" y="896771"/>
                    </a:lnTo>
                    <a:lnTo>
                      <a:pt x="24041" y="943309"/>
                    </a:lnTo>
                    <a:lnTo>
                      <a:pt x="37164" y="988698"/>
                    </a:lnTo>
                    <a:lnTo>
                      <a:pt x="52939" y="1032838"/>
                    </a:lnTo>
                    <a:lnTo>
                      <a:pt x="71272" y="1075629"/>
                    </a:lnTo>
                    <a:lnTo>
                      <a:pt x="92066" y="1116974"/>
                    </a:lnTo>
                    <a:lnTo>
                      <a:pt x="115224" y="1156772"/>
                    </a:lnTo>
                    <a:lnTo>
                      <a:pt x="140651" y="1194925"/>
                    </a:lnTo>
                    <a:lnTo>
                      <a:pt x="168250" y="1231334"/>
                    </a:lnTo>
                    <a:lnTo>
                      <a:pt x="197927" y="1265900"/>
                    </a:lnTo>
                    <a:lnTo>
                      <a:pt x="229583" y="1298524"/>
                    </a:lnTo>
                    <a:lnTo>
                      <a:pt x="263125" y="1329107"/>
                    </a:lnTo>
                    <a:lnTo>
                      <a:pt x="298454" y="1357550"/>
                    </a:lnTo>
                    <a:lnTo>
                      <a:pt x="335476" y="1383754"/>
                    </a:lnTo>
                    <a:lnTo>
                      <a:pt x="374094" y="1407620"/>
                    </a:lnTo>
                    <a:lnTo>
                      <a:pt x="414213" y="1429049"/>
                    </a:lnTo>
                    <a:lnTo>
                      <a:pt x="455735" y="1447941"/>
                    </a:lnTo>
                    <a:lnTo>
                      <a:pt x="498566" y="1464199"/>
                    </a:lnTo>
                    <a:lnTo>
                      <a:pt x="542609" y="1477723"/>
                    </a:lnTo>
                    <a:lnTo>
                      <a:pt x="587768" y="1488414"/>
                    </a:lnTo>
                    <a:lnTo>
                      <a:pt x="633946" y="1496173"/>
                    </a:lnTo>
                    <a:lnTo>
                      <a:pt x="681049" y="1500900"/>
                    </a:lnTo>
                    <a:lnTo>
                      <a:pt x="728980" y="1502498"/>
                    </a:lnTo>
                    <a:close/>
                  </a:path>
                </a:pathLst>
              </a:custGeom>
              <a:ln w="635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E0EF81D6-7A19-7645-B60C-D0DCFDD41735}"/>
              </a:ext>
            </a:extLst>
          </p:cNvPr>
          <p:cNvGrpSpPr/>
          <p:nvPr/>
        </p:nvGrpSpPr>
        <p:grpSpPr>
          <a:xfrm>
            <a:off x="2460214" y="3021265"/>
            <a:ext cx="1991360" cy="3189530"/>
            <a:chOff x="2460214" y="3021265"/>
            <a:chExt cx="1991360" cy="3189530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CF49B63-8EA3-1C42-AFE2-AE5B36851962}"/>
                </a:ext>
              </a:extLst>
            </p:cNvPr>
            <p:cNvSpPr txBox="1"/>
            <p:nvPr/>
          </p:nvSpPr>
          <p:spPr>
            <a:xfrm>
              <a:off x="2460214" y="3021265"/>
              <a:ext cx="1991360" cy="15132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9055" algn="ctr">
                <a:lnSpc>
                  <a:spcPts val="6684"/>
                </a:lnSpc>
                <a:spcBef>
                  <a:spcPts val="100"/>
                </a:spcBef>
              </a:pPr>
              <a:r>
                <a:rPr sz="4000" b="1" dirty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sz="4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605"/>
                </a:lnSpc>
              </a:pPr>
              <a:r>
                <a:rPr sz="2000" b="1" spc="-25" dirty="0">
                  <a:solidFill>
                    <a:schemeClr val="bg1"/>
                  </a:solidFill>
                  <a:latin typeface="Calibri"/>
                  <a:cs typeface="Calibri"/>
                </a:rPr>
                <a:t>Gratuidad,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R="59055" algn="ctr">
                <a:lnSpc>
                  <a:spcPct val="100000"/>
                </a:lnSpc>
                <a:spcBef>
                  <a:spcPts val="15"/>
                </a:spcBef>
              </a:pPr>
              <a:r>
                <a:rPr sz="2000" b="1" spc="-5" dirty="0">
                  <a:solidFill>
                    <a:schemeClr val="bg1"/>
                  </a:solidFill>
                  <a:latin typeface="Calibri"/>
                  <a:cs typeface="Calibri"/>
                </a:rPr>
                <a:t>becas </a:t>
              </a:r>
              <a:r>
                <a:rPr sz="2000" b="1" dirty="0">
                  <a:solidFill>
                    <a:schemeClr val="bg1"/>
                  </a:solidFill>
                  <a:latin typeface="Calibri"/>
                  <a:cs typeface="Calibri"/>
                </a:rPr>
                <a:t>y</a:t>
              </a:r>
              <a:r>
                <a:rPr sz="2000" b="1" spc="-3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créditos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78BBA6A1-0621-AA4E-958F-3F2B38BE27F6}"/>
                </a:ext>
              </a:extLst>
            </p:cNvPr>
            <p:cNvGrpSpPr/>
            <p:nvPr/>
          </p:nvGrpSpPr>
          <p:grpSpPr>
            <a:xfrm>
              <a:off x="2733250" y="4707750"/>
              <a:ext cx="1457960" cy="1503045"/>
              <a:chOff x="2733250" y="4756750"/>
              <a:chExt cx="1457960" cy="1503045"/>
            </a:xfrm>
          </p:grpSpPr>
          <p:sp>
            <p:nvSpPr>
              <p:cNvPr id="23" name="object 23">
                <a:extLst>
                  <a:ext uri="{FF2B5EF4-FFF2-40B4-BE49-F238E27FC236}">
                    <a16:creationId xmlns:a16="http://schemas.microsoft.com/office/drawing/2014/main" id="{BBA39146-48D8-5B43-B5FB-47648E63EA1B}"/>
                  </a:ext>
                </a:extLst>
              </p:cNvPr>
              <p:cNvSpPr/>
              <p:nvPr/>
            </p:nvSpPr>
            <p:spPr>
              <a:xfrm>
                <a:off x="2733250" y="4756750"/>
                <a:ext cx="1457960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1457960" h="1503045">
                    <a:moveTo>
                      <a:pt x="728980" y="1502498"/>
                    </a:moveTo>
                    <a:lnTo>
                      <a:pt x="776910" y="1500900"/>
                    </a:lnTo>
                    <a:lnTo>
                      <a:pt x="824013" y="1496173"/>
                    </a:lnTo>
                    <a:lnTo>
                      <a:pt x="870191" y="1488414"/>
                    </a:lnTo>
                    <a:lnTo>
                      <a:pt x="915350" y="1477723"/>
                    </a:lnTo>
                    <a:lnTo>
                      <a:pt x="959393" y="1464199"/>
                    </a:lnTo>
                    <a:lnTo>
                      <a:pt x="1002224" y="1447941"/>
                    </a:lnTo>
                    <a:lnTo>
                      <a:pt x="1043746" y="1429049"/>
                    </a:lnTo>
                    <a:lnTo>
                      <a:pt x="1083865" y="1407620"/>
                    </a:lnTo>
                    <a:lnTo>
                      <a:pt x="1122483" y="1383754"/>
                    </a:lnTo>
                    <a:lnTo>
                      <a:pt x="1159505" y="1357550"/>
                    </a:lnTo>
                    <a:lnTo>
                      <a:pt x="1194834" y="1329107"/>
                    </a:lnTo>
                    <a:lnTo>
                      <a:pt x="1228376" y="1298524"/>
                    </a:lnTo>
                    <a:lnTo>
                      <a:pt x="1260032" y="1265900"/>
                    </a:lnTo>
                    <a:lnTo>
                      <a:pt x="1289709" y="1231334"/>
                    </a:lnTo>
                    <a:lnTo>
                      <a:pt x="1317308" y="1194925"/>
                    </a:lnTo>
                    <a:lnTo>
                      <a:pt x="1342735" y="1156772"/>
                    </a:lnTo>
                    <a:lnTo>
                      <a:pt x="1365893" y="1116974"/>
                    </a:lnTo>
                    <a:lnTo>
                      <a:pt x="1386687" y="1075629"/>
                    </a:lnTo>
                    <a:lnTo>
                      <a:pt x="1405020" y="1032838"/>
                    </a:lnTo>
                    <a:lnTo>
                      <a:pt x="1420795" y="988698"/>
                    </a:lnTo>
                    <a:lnTo>
                      <a:pt x="1433918" y="943309"/>
                    </a:lnTo>
                    <a:lnTo>
                      <a:pt x="1444292" y="896771"/>
                    </a:lnTo>
                    <a:lnTo>
                      <a:pt x="1451821" y="849180"/>
                    </a:lnTo>
                    <a:lnTo>
                      <a:pt x="1456409" y="800638"/>
                    </a:lnTo>
                    <a:lnTo>
                      <a:pt x="1457960" y="751243"/>
                    </a:lnTo>
                    <a:lnTo>
                      <a:pt x="1456409" y="701849"/>
                    </a:lnTo>
                    <a:lnTo>
                      <a:pt x="1451821" y="653308"/>
                    </a:lnTo>
                    <a:lnTo>
                      <a:pt x="1444292" y="605719"/>
                    </a:lnTo>
                    <a:lnTo>
                      <a:pt x="1433918" y="559181"/>
                    </a:lnTo>
                    <a:lnTo>
                      <a:pt x="1420795" y="513793"/>
                    </a:lnTo>
                    <a:lnTo>
                      <a:pt x="1405020" y="469654"/>
                    </a:lnTo>
                    <a:lnTo>
                      <a:pt x="1386687" y="426864"/>
                    </a:lnTo>
                    <a:lnTo>
                      <a:pt x="1365893" y="385520"/>
                    </a:lnTo>
                    <a:lnTo>
                      <a:pt x="1342735" y="345722"/>
                    </a:lnTo>
                    <a:lnTo>
                      <a:pt x="1317308" y="307570"/>
                    </a:lnTo>
                    <a:lnTo>
                      <a:pt x="1289709" y="271161"/>
                    </a:lnTo>
                    <a:lnTo>
                      <a:pt x="1260032" y="236596"/>
                    </a:lnTo>
                    <a:lnTo>
                      <a:pt x="1228376" y="203972"/>
                    </a:lnTo>
                    <a:lnTo>
                      <a:pt x="1194834" y="173390"/>
                    </a:lnTo>
                    <a:lnTo>
                      <a:pt x="1159505" y="144947"/>
                    </a:lnTo>
                    <a:lnTo>
                      <a:pt x="1122483" y="118743"/>
                    </a:lnTo>
                    <a:lnTo>
                      <a:pt x="1083865" y="94878"/>
                    </a:lnTo>
                    <a:lnTo>
                      <a:pt x="1043746" y="73449"/>
                    </a:lnTo>
                    <a:lnTo>
                      <a:pt x="1002224" y="54556"/>
                    </a:lnTo>
                    <a:lnTo>
                      <a:pt x="959393" y="38299"/>
                    </a:lnTo>
                    <a:lnTo>
                      <a:pt x="915350" y="24775"/>
                    </a:lnTo>
                    <a:lnTo>
                      <a:pt x="870191" y="14084"/>
                    </a:lnTo>
                    <a:lnTo>
                      <a:pt x="824013" y="6325"/>
                    </a:lnTo>
                    <a:lnTo>
                      <a:pt x="776910" y="1597"/>
                    </a:lnTo>
                    <a:lnTo>
                      <a:pt x="728980" y="0"/>
                    </a:lnTo>
                    <a:lnTo>
                      <a:pt x="681049" y="1597"/>
                    </a:lnTo>
                    <a:lnTo>
                      <a:pt x="633946" y="6325"/>
                    </a:lnTo>
                    <a:lnTo>
                      <a:pt x="587768" y="14084"/>
                    </a:lnTo>
                    <a:lnTo>
                      <a:pt x="542609" y="24775"/>
                    </a:lnTo>
                    <a:lnTo>
                      <a:pt x="498566" y="38299"/>
                    </a:lnTo>
                    <a:lnTo>
                      <a:pt x="455735" y="54556"/>
                    </a:lnTo>
                    <a:lnTo>
                      <a:pt x="414213" y="73449"/>
                    </a:lnTo>
                    <a:lnTo>
                      <a:pt x="374094" y="94878"/>
                    </a:lnTo>
                    <a:lnTo>
                      <a:pt x="335476" y="118743"/>
                    </a:lnTo>
                    <a:lnTo>
                      <a:pt x="298454" y="144947"/>
                    </a:lnTo>
                    <a:lnTo>
                      <a:pt x="263125" y="173390"/>
                    </a:lnTo>
                    <a:lnTo>
                      <a:pt x="229583" y="203972"/>
                    </a:lnTo>
                    <a:lnTo>
                      <a:pt x="197927" y="236596"/>
                    </a:lnTo>
                    <a:lnTo>
                      <a:pt x="168250" y="271161"/>
                    </a:lnTo>
                    <a:lnTo>
                      <a:pt x="140651" y="307570"/>
                    </a:lnTo>
                    <a:lnTo>
                      <a:pt x="115224" y="345722"/>
                    </a:lnTo>
                    <a:lnTo>
                      <a:pt x="92066" y="385520"/>
                    </a:lnTo>
                    <a:lnTo>
                      <a:pt x="71272" y="426864"/>
                    </a:lnTo>
                    <a:lnTo>
                      <a:pt x="52939" y="469654"/>
                    </a:lnTo>
                    <a:lnTo>
                      <a:pt x="37164" y="513793"/>
                    </a:lnTo>
                    <a:lnTo>
                      <a:pt x="24041" y="559181"/>
                    </a:lnTo>
                    <a:lnTo>
                      <a:pt x="13667" y="605719"/>
                    </a:lnTo>
                    <a:lnTo>
                      <a:pt x="6138" y="653308"/>
                    </a:lnTo>
                    <a:lnTo>
                      <a:pt x="1550" y="701849"/>
                    </a:lnTo>
                    <a:lnTo>
                      <a:pt x="0" y="751243"/>
                    </a:lnTo>
                    <a:lnTo>
                      <a:pt x="1550" y="800638"/>
                    </a:lnTo>
                    <a:lnTo>
                      <a:pt x="6138" y="849180"/>
                    </a:lnTo>
                    <a:lnTo>
                      <a:pt x="13667" y="896771"/>
                    </a:lnTo>
                    <a:lnTo>
                      <a:pt x="24041" y="943309"/>
                    </a:lnTo>
                    <a:lnTo>
                      <a:pt x="37164" y="988698"/>
                    </a:lnTo>
                    <a:lnTo>
                      <a:pt x="52939" y="1032838"/>
                    </a:lnTo>
                    <a:lnTo>
                      <a:pt x="71272" y="1075629"/>
                    </a:lnTo>
                    <a:lnTo>
                      <a:pt x="92066" y="1116974"/>
                    </a:lnTo>
                    <a:lnTo>
                      <a:pt x="115224" y="1156772"/>
                    </a:lnTo>
                    <a:lnTo>
                      <a:pt x="140651" y="1194925"/>
                    </a:lnTo>
                    <a:lnTo>
                      <a:pt x="168250" y="1231334"/>
                    </a:lnTo>
                    <a:lnTo>
                      <a:pt x="197927" y="1265900"/>
                    </a:lnTo>
                    <a:lnTo>
                      <a:pt x="229583" y="1298524"/>
                    </a:lnTo>
                    <a:lnTo>
                      <a:pt x="263125" y="1329107"/>
                    </a:lnTo>
                    <a:lnTo>
                      <a:pt x="298454" y="1357550"/>
                    </a:lnTo>
                    <a:lnTo>
                      <a:pt x="335476" y="1383754"/>
                    </a:lnTo>
                    <a:lnTo>
                      <a:pt x="374094" y="1407620"/>
                    </a:lnTo>
                    <a:lnTo>
                      <a:pt x="414213" y="1429049"/>
                    </a:lnTo>
                    <a:lnTo>
                      <a:pt x="455735" y="1447941"/>
                    </a:lnTo>
                    <a:lnTo>
                      <a:pt x="498566" y="1464199"/>
                    </a:lnTo>
                    <a:lnTo>
                      <a:pt x="542609" y="1477723"/>
                    </a:lnTo>
                    <a:lnTo>
                      <a:pt x="587768" y="1488414"/>
                    </a:lnTo>
                    <a:lnTo>
                      <a:pt x="633946" y="1496173"/>
                    </a:lnTo>
                    <a:lnTo>
                      <a:pt x="681049" y="1500900"/>
                    </a:lnTo>
                    <a:lnTo>
                      <a:pt x="728980" y="1502498"/>
                    </a:lnTo>
                    <a:close/>
                  </a:path>
                </a:pathLst>
              </a:custGeom>
              <a:ln w="635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bject 25">
                <a:extLst>
                  <a:ext uri="{FF2B5EF4-FFF2-40B4-BE49-F238E27FC236}">
                    <a16:creationId xmlns:a16="http://schemas.microsoft.com/office/drawing/2014/main" id="{E0645CD8-4578-774F-9A04-5BB8EAA6F0F2}"/>
                  </a:ext>
                </a:extLst>
              </p:cNvPr>
              <p:cNvSpPr/>
              <p:nvPr/>
            </p:nvSpPr>
            <p:spPr>
              <a:xfrm>
                <a:off x="3094579" y="5572456"/>
                <a:ext cx="722630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722629" h="368935">
                    <a:moveTo>
                      <a:pt x="216547" y="0"/>
                    </a:moveTo>
                    <a:lnTo>
                      <a:pt x="172380" y="8292"/>
                    </a:lnTo>
                    <a:lnTo>
                      <a:pt x="131486" y="24309"/>
                    </a:lnTo>
                    <a:lnTo>
                      <a:pt x="94670" y="47244"/>
                    </a:lnTo>
                    <a:lnTo>
                      <a:pt x="62739" y="76292"/>
                    </a:lnTo>
                    <a:lnTo>
                      <a:pt x="36500" y="110646"/>
                    </a:lnTo>
                    <a:lnTo>
                      <a:pt x="16760" y="149500"/>
                    </a:lnTo>
                    <a:lnTo>
                      <a:pt x="4324" y="192050"/>
                    </a:lnTo>
                    <a:lnTo>
                      <a:pt x="0" y="237490"/>
                    </a:lnTo>
                    <a:lnTo>
                      <a:pt x="6298" y="286244"/>
                    </a:lnTo>
                    <a:lnTo>
                      <a:pt x="24239" y="321144"/>
                    </a:lnTo>
                    <a:lnTo>
                      <a:pt x="89322" y="358645"/>
                    </a:lnTo>
                    <a:lnTo>
                      <a:pt x="133601" y="365877"/>
                    </a:lnTo>
                    <a:lnTo>
                      <a:pt x="183798" y="368518"/>
                    </a:lnTo>
                    <a:lnTo>
                      <a:pt x="238480" y="368884"/>
                    </a:lnTo>
                    <a:lnTo>
                      <a:pt x="484124" y="368884"/>
                    </a:lnTo>
                    <a:lnTo>
                      <a:pt x="538806" y="368518"/>
                    </a:lnTo>
                    <a:lnTo>
                      <a:pt x="589002" y="365877"/>
                    </a:lnTo>
                    <a:lnTo>
                      <a:pt x="633282" y="358645"/>
                    </a:lnTo>
                    <a:lnTo>
                      <a:pt x="670213" y="344506"/>
                    </a:lnTo>
                    <a:lnTo>
                      <a:pt x="716306" y="286244"/>
                    </a:lnTo>
                    <a:lnTo>
                      <a:pt x="722604" y="237490"/>
                    </a:lnTo>
                    <a:lnTo>
                      <a:pt x="718281" y="192050"/>
                    </a:lnTo>
                    <a:lnTo>
                      <a:pt x="705849" y="149500"/>
                    </a:lnTo>
                    <a:lnTo>
                      <a:pt x="686113" y="110646"/>
                    </a:lnTo>
                    <a:lnTo>
                      <a:pt x="661622" y="78574"/>
                    </a:lnTo>
                    <a:lnTo>
                      <a:pt x="361302" y="78574"/>
                    </a:lnTo>
                    <a:lnTo>
                      <a:pt x="305330" y="72410"/>
                    </a:lnTo>
                    <a:lnTo>
                      <a:pt x="259511" y="55589"/>
                    </a:lnTo>
                    <a:lnTo>
                      <a:pt x="228399" y="30617"/>
                    </a:lnTo>
                    <a:lnTo>
                      <a:pt x="216547" y="0"/>
                    </a:lnTo>
                    <a:close/>
                  </a:path>
                  <a:path w="722629" h="368935">
                    <a:moveTo>
                      <a:pt x="506056" y="0"/>
                    </a:moveTo>
                    <a:lnTo>
                      <a:pt x="494202" y="30617"/>
                    </a:lnTo>
                    <a:lnTo>
                      <a:pt x="463088" y="55589"/>
                    </a:lnTo>
                    <a:lnTo>
                      <a:pt x="417269" y="72410"/>
                    </a:lnTo>
                    <a:lnTo>
                      <a:pt x="361302" y="78574"/>
                    </a:lnTo>
                    <a:lnTo>
                      <a:pt x="661622" y="78574"/>
                    </a:lnTo>
                    <a:lnTo>
                      <a:pt x="659879" y="76292"/>
                    </a:lnTo>
                    <a:lnTo>
                      <a:pt x="627951" y="47244"/>
                    </a:lnTo>
                    <a:lnTo>
                      <a:pt x="591134" y="24309"/>
                    </a:lnTo>
                    <a:lnTo>
                      <a:pt x="550234" y="8292"/>
                    </a:lnTo>
                    <a:lnTo>
                      <a:pt x="506056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6183905A-41EE-0848-BEE5-28DAB2DE04AF}"/>
                  </a:ext>
                </a:extLst>
              </p:cNvPr>
              <p:cNvSpPr/>
              <p:nvPr/>
            </p:nvSpPr>
            <p:spPr>
              <a:xfrm>
                <a:off x="3273395" y="5302859"/>
                <a:ext cx="365125" cy="290195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290195">
                    <a:moveTo>
                      <a:pt x="1612" y="0"/>
                    </a:moveTo>
                    <a:lnTo>
                      <a:pt x="609" y="8153"/>
                    </a:lnTo>
                    <a:lnTo>
                      <a:pt x="0" y="16433"/>
                    </a:lnTo>
                    <a:lnTo>
                      <a:pt x="0" y="28905"/>
                    </a:lnTo>
                    <a:lnTo>
                      <a:pt x="2082" y="54025"/>
                    </a:lnTo>
                    <a:lnTo>
                      <a:pt x="2197" y="55752"/>
                    </a:lnTo>
                    <a:lnTo>
                      <a:pt x="11264" y="112955"/>
                    </a:lnTo>
                    <a:lnTo>
                      <a:pt x="27084" y="161874"/>
                    </a:lnTo>
                    <a:lnTo>
                      <a:pt x="49124" y="204684"/>
                    </a:lnTo>
                    <a:lnTo>
                      <a:pt x="76534" y="240143"/>
                    </a:lnTo>
                    <a:lnTo>
                      <a:pt x="108464" y="267008"/>
                    </a:lnTo>
                    <a:lnTo>
                      <a:pt x="144065" y="284039"/>
                    </a:lnTo>
                    <a:lnTo>
                      <a:pt x="182486" y="289991"/>
                    </a:lnTo>
                    <a:lnTo>
                      <a:pt x="220903" y="284039"/>
                    </a:lnTo>
                    <a:lnTo>
                      <a:pt x="256502" y="267008"/>
                    </a:lnTo>
                    <a:lnTo>
                      <a:pt x="288434" y="240143"/>
                    </a:lnTo>
                    <a:lnTo>
                      <a:pt x="315846" y="204684"/>
                    </a:lnTo>
                    <a:lnTo>
                      <a:pt x="337890" y="161874"/>
                    </a:lnTo>
                    <a:lnTo>
                      <a:pt x="353715" y="112955"/>
                    </a:lnTo>
                    <a:lnTo>
                      <a:pt x="360895" y="68846"/>
                    </a:lnTo>
                    <a:lnTo>
                      <a:pt x="182499" y="68846"/>
                    </a:lnTo>
                    <a:lnTo>
                      <a:pt x="174218" y="68561"/>
                    </a:lnTo>
                    <a:lnTo>
                      <a:pt x="164695" y="67489"/>
                    </a:lnTo>
                    <a:lnTo>
                      <a:pt x="154479" y="65305"/>
                    </a:lnTo>
                    <a:lnTo>
                      <a:pt x="144119" y="61683"/>
                    </a:lnTo>
                    <a:lnTo>
                      <a:pt x="1612" y="0"/>
                    </a:lnTo>
                    <a:close/>
                  </a:path>
                  <a:path w="365125" h="290195">
                    <a:moveTo>
                      <a:pt x="363347" y="0"/>
                    </a:moveTo>
                    <a:lnTo>
                      <a:pt x="220865" y="61683"/>
                    </a:lnTo>
                    <a:lnTo>
                      <a:pt x="182499" y="68846"/>
                    </a:lnTo>
                    <a:lnTo>
                      <a:pt x="360895" y="68846"/>
                    </a:lnTo>
                    <a:lnTo>
                      <a:pt x="362470" y="59169"/>
                    </a:lnTo>
                    <a:lnTo>
                      <a:pt x="362902" y="54025"/>
                    </a:lnTo>
                    <a:lnTo>
                      <a:pt x="363728" y="48386"/>
                    </a:lnTo>
                    <a:lnTo>
                      <a:pt x="364261" y="42659"/>
                    </a:lnTo>
                    <a:lnTo>
                      <a:pt x="364820" y="32892"/>
                    </a:lnTo>
                    <a:lnTo>
                      <a:pt x="364985" y="28905"/>
                    </a:lnTo>
                    <a:lnTo>
                      <a:pt x="364985" y="16433"/>
                    </a:lnTo>
                    <a:lnTo>
                      <a:pt x="364350" y="8153"/>
                    </a:lnTo>
                    <a:lnTo>
                      <a:pt x="363347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id="{365C6ACC-A410-E54F-BC35-1F6A43C4817F}"/>
                  </a:ext>
                </a:extLst>
              </p:cNvPr>
              <p:cNvSpPr/>
              <p:nvPr/>
            </p:nvSpPr>
            <p:spPr>
              <a:xfrm>
                <a:off x="3191800" y="5041803"/>
                <a:ext cx="52832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528320" h="368300">
                    <a:moveTo>
                      <a:pt x="264086" y="0"/>
                    </a:moveTo>
                    <a:lnTo>
                      <a:pt x="11420" y="102336"/>
                    </a:lnTo>
                    <a:lnTo>
                      <a:pt x="0" y="114319"/>
                    </a:lnTo>
                    <a:lnTo>
                      <a:pt x="2855" y="120703"/>
                    </a:lnTo>
                    <a:lnTo>
                      <a:pt x="11420" y="126301"/>
                    </a:lnTo>
                    <a:lnTo>
                      <a:pt x="28476" y="133680"/>
                    </a:lnTo>
                    <a:lnTo>
                      <a:pt x="27028" y="145135"/>
                    </a:lnTo>
                    <a:lnTo>
                      <a:pt x="20500" y="146253"/>
                    </a:lnTo>
                    <a:lnTo>
                      <a:pt x="15522" y="151917"/>
                    </a:lnTo>
                    <a:lnTo>
                      <a:pt x="15522" y="164934"/>
                    </a:lnTo>
                    <a:lnTo>
                      <a:pt x="19535" y="170154"/>
                    </a:lnTo>
                    <a:lnTo>
                      <a:pt x="25111" y="171932"/>
                    </a:lnTo>
                    <a:lnTo>
                      <a:pt x="14328" y="322935"/>
                    </a:lnTo>
                    <a:lnTo>
                      <a:pt x="15547" y="332600"/>
                    </a:lnTo>
                    <a:lnTo>
                      <a:pt x="26812" y="366433"/>
                    </a:lnTo>
                    <a:lnTo>
                      <a:pt x="28082" y="367868"/>
                    </a:lnTo>
                    <a:lnTo>
                      <a:pt x="30597" y="367868"/>
                    </a:lnTo>
                    <a:lnTo>
                      <a:pt x="31854" y="366433"/>
                    </a:lnTo>
                    <a:lnTo>
                      <a:pt x="32832" y="363550"/>
                    </a:lnTo>
                    <a:lnTo>
                      <a:pt x="43145" y="332600"/>
                    </a:lnTo>
                    <a:lnTo>
                      <a:pt x="44376" y="322935"/>
                    </a:lnTo>
                    <a:lnTo>
                      <a:pt x="33594" y="171932"/>
                    </a:lnTo>
                    <a:lnTo>
                      <a:pt x="39131" y="170129"/>
                    </a:lnTo>
                    <a:lnTo>
                      <a:pt x="43170" y="164934"/>
                    </a:lnTo>
                    <a:lnTo>
                      <a:pt x="43170" y="151917"/>
                    </a:lnTo>
                    <a:lnTo>
                      <a:pt x="38192" y="146253"/>
                    </a:lnTo>
                    <a:lnTo>
                      <a:pt x="31638" y="145135"/>
                    </a:lnTo>
                    <a:lnTo>
                      <a:pt x="30318" y="134493"/>
                    </a:lnTo>
                    <a:lnTo>
                      <a:pt x="497847" y="134493"/>
                    </a:lnTo>
                    <a:lnTo>
                      <a:pt x="516766" y="126301"/>
                    </a:lnTo>
                    <a:lnTo>
                      <a:pt x="525338" y="120703"/>
                    </a:lnTo>
                    <a:lnTo>
                      <a:pt x="528196" y="114319"/>
                    </a:lnTo>
                    <a:lnTo>
                      <a:pt x="525338" y="107934"/>
                    </a:lnTo>
                    <a:lnTo>
                      <a:pt x="291772" y="4940"/>
                    </a:lnTo>
                    <a:lnTo>
                      <a:pt x="271575" y="309"/>
                    </a:lnTo>
                    <a:lnTo>
                      <a:pt x="264086" y="0"/>
                    </a:lnTo>
                    <a:close/>
                  </a:path>
                  <a:path w="528320" h="368300">
                    <a:moveTo>
                      <a:pt x="497847" y="134493"/>
                    </a:moveTo>
                    <a:lnTo>
                      <a:pt x="30318" y="134493"/>
                    </a:lnTo>
                    <a:lnTo>
                      <a:pt x="88966" y="159867"/>
                    </a:lnTo>
                    <a:lnTo>
                      <a:pt x="88966" y="234276"/>
                    </a:lnTo>
                    <a:lnTo>
                      <a:pt x="236400" y="298094"/>
                    </a:lnTo>
                    <a:lnTo>
                      <a:pt x="264099" y="303047"/>
                    </a:lnTo>
                    <a:lnTo>
                      <a:pt x="271586" y="302737"/>
                    </a:lnTo>
                    <a:lnTo>
                      <a:pt x="439216" y="234276"/>
                    </a:lnTo>
                    <a:lnTo>
                      <a:pt x="439245" y="159867"/>
                    </a:lnTo>
                    <a:lnTo>
                      <a:pt x="497847" y="13449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289F3F0A-4C4F-F84B-8F4D-E3D709F08AB1}"/>
              </a:ext>
            </a:extLst>
          </p:cNvPr>
          <p:cNvGrpSpPr/>
          <p:nvPr/>
        </p:nvGrpSpPr>
        <p:grpSpPr>
          <a:xfrm>
            <a:off x="4570568" y="3021265"/>
            <a:ext cx="2131198" cy="3189530"/>
            <a:chOff x="4570568" y="3021265"/>
            <a:chExt cx="2131198" cy="3189530"/>
          </a:xfrm>
        </p:grpSpPr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6E277E7B-4BBE-2441-BDB2-91137E258FAD}"/>
                </a:ext>
              </a:extLst>
            </p:cNvPr>
            <p:cNvSpPr txBox="1"/>
            <p:nvPr/>
          </p:nvSpPr>
          <p:spPr>
            <a:xfrm>
              <a:off x="4570568" y="3021265"/>
              <a:ext cx="2131198" cy="15388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6684"/>
                </a:lnSpc>
                <a:spcBef>
                  <a:spcPts val="100"/>
                </a:spcBef>
              </a:pPr>
              <a:r>
                <a:rPr sz="4000" b="1" dirty="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sz="4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605"/>
                </a:lnSpc>
              </a:pPr>
              <a:r>
                <a:rPr sz="2000" b="1" spc="-25" dirty="0" err="1">
                  <a:solidFill>
                    <a:schemeClr val="bg1"/>
                  </a:solidFill>
                  <a:latin typeface="Calibri"/>
                  <a:cs typeface="Calibri"/>
                </a:rPr>
                <a:t>Pasos</a:t>
              </a:r>
              <a:r>
                <a:rPr lang="es-ES" sz="20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para </a:t>
              </a:r>
              <a:r>
                <a:rPr sz="2000" b="1" dirty="0">
                  <a:solidFill>
                    <a:schemeClr val="bg1"/>
                  </a:solidFill>
                  <a:latin typeface="Calibri"/>
                  <a:cs typeface="Calibri"/>
                </a:rPr>
                <a:t>acceder a los</a:t>
              </a:r>
              <a:r>
                <a:rPr sz="2000" b="1" spc="-75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00" b="1" spc="-5" dirty="0">
                  <a:solidFill>
                    <a:schemeClr val="bg1"/>
                  </a:solidFill>
                  <a:latin typeface="Calibri"/>
                  <a:cs typeface="Calibri"/>
                </a:rPr>
                <a:t>beneficios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A7E59CDF-35C0-1E47-A90C-C7853B744A03}"/>
                </a:ext>
              </a:extLst>
            </p:cNvPr>
            <p:cNvGrpSpPr/>
            <p:nvPr/>
          </p:nvGrpSpPr>
          <p:grpSpPr>
            <a:xfrm>
              <a:off x="4907187" y="4707750"/>
              <a:ext cx="1457960" cy="1503045"/>
              <a:chOff x="4907187" y="4756750"/>
              <a:chExt cx="1457960" cy="1503045"/>
            </a:xfrm>
          </p:grpSpPr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id="{6A2FD8C5-CEAD-B642-BF86-76B084A075AE}"/>
                  </a:ext>
                </a:extLst>
              </p:cNvPr>
              <p:cNvSpPr/>
              <p:nvPr/>
            </p:nvSpPr>
            <p:spPr>
              <a:xfrm>
                <a:off x="4907187" y="4756750"/>
                <a:ext cx="1457960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1457960" h="1503045">
                    <a:moveTo>
                      <a:pt x="728979" y="1502498"/>
                    </a:moveTo>
                    <a:lnTo>
                      <a:pt x="776910" y="1500900"/>
                    </a:lnTo>
                    <a:lnTo>
                      <a:pt x="824013" y="1496173"/>
                    </a:lnTo>
                    <a:lnTo>
                      <a:pt x="870191" y="1488414"/>
                    </a:lnTo>
                    <a:lnTo>
                      <a:pt x="915350" y="1477723"/>
                    </a:lnTo>
                    <a:lnTo>
                      <a:pt x="959393" y="1464199"/>
                    </a:lnTo>
                    <a:lnTo>
                      <a:pt x="1002224" y="1447941"/>
                    </a:lnTo>
                    <a:lnTo>
                      <a:pt x="1043746" y="1429049"/>
                    </a:lnTo>
                    <a:lnTo>
                      <a:pt x="1083865" y="1407620"/>
                    </a:lnTo>
                    <a:lnTo>
                      <a:pt x="1122483" y="1383754"/>
                    </a:lnTo>
                    <a:lnTo>
                      <a:pt x="1159505" y="1357550"/>
                    </a:lnTo>
                    <a:lnTo>
                      <a:pt x="1194834" y="1329107"/>
                    </a:lnTo>
                    <a:lnTo>
                      <a:pt x="1228376" y="1298524"/>
                    </a:lnTo>
                    <a:lnTo>
                      <a:pt x="1260032" y="1265900"/>
                    </a:lnTo>
                    <a:lnTo>
                      <a:pt x="1289709" y="1231334"/>
                    </a:lnTo>
                    <a:lnTo>
                      <a:pt x="1317308" y="1194925"/>
                    </a:lnTo>
                    <a:lnTo>
                      <a:pt x="1342735" y="1156772"/>
                    </a:lnTo>
                    <a:lnTo>
                      <a:pt x="1365893" y="1116974"/>
                    </a:lnTo>
                    <a:lnTo>
                      <a:pt x="1386687" y="1075629"/>
                    </a:lnTo>
                    <a:lnTo>
                      <a:pt x="1405020" y="1032838"/>
                    </a:lnTo>
                    <a:lnTo>
                      <a:pt x="1420795" y="988698"/>
                    </a:lnTo>
                    <a:lnTo>
                      <a:pt x="1433918" y="943309"/>
                    </a:lnTo>
                    <a:lnTo>
                      <a:pt x="1444292" y="896771"/>
                    </a:lnTo>
                    <a:lnTo>
                      <a:pt x="1451821" y="849180"/>
                    </a:lnTo>
                    <a:lnTo>
                      <a:pt x="1456409" y="800638"/>
                    </a:lnTo>
                    <a:lnTo>
                      <a:pt x="1457959" y="751243"/>
                    </a:lnTo>
                    <a:lnTo>
                      <a:pt x="1456409" y="701849"/>
                    </a:lnTo>
                    <a:lnTo>
                      <a:pt x="1451821" y="653308"/>
                    </a:lnTo>
                    <a:lnTo>
                      <a:pt x="1444292" y="605719"/>
                    </a:lnTo>
                    <a:lnTo>
                      <a:pt x="1433918" y="559181"/>
                    </a:lnTo>
                    <a:lnTo>
                      <a:pt x="1420795" y="513793"/>
                    </a:lnTo>
                    <a:lnTo>
                      <a:pt x="1405020" y="469654"/>
                    </a:lnTo>
                    <a:lnTo>
                      <a:pt x="1386687" y="426864"/>
                    </a:lnTo>
                    <a:lnTo>
                      <a:pt x="1365893" y="385520"/>
                    </a:lnTo>
                    <a:lnTo>
                      <a:pt x="1342735" y="345722"/>
                    </a:lnTo>
                    <a:lnTo>
                      <a:pt x="1317308" y="307570"/>
                    </a:lnTo>
                    <a:lnTo>
                      <a:pt x="1289709" y="271161"/>
                    </a:lnTo>
                    <a:lnTo>
                      <a:pt x="1260032" y="236596"/>
                    </a:lnTo>
                    <a:lnTo>
                      <a:pt x="1228376" y="203972"/>
                    </a:lnTo>
                    <a:lnTo>
                      <a:pt x="1194834" y="173390"/>
                    </a:lnTo>
                    <a:lnTo>
                      <a:pt x="1159505" y="144947"/>
                    </a:lnTo>
                    <a:lnTo>
                      <a:pt x="1122483" y="118743"/>
                    </a:lnTo>
                    <a:lnTo>
                      <a:pt x="1083865" y="94878"/>
                    </a:lnTo>
                    <a:lnTo>
                      <a:pt x="1043746" y="73449"/>
                    </a:lnTo>
                    <a:lnTo>
                      <a:pt x="1002224" y="54556"/>
                    </a:lnTo>
                    <a:lnTo>
                      <a:pt x="959393" y="38299"/>
                    </a:lnTo>
                    <a:lnTo>
                      <a:pt x="915350" y="24775"/>
                    </a:lnTo>
                    <a:lnTo>
                      <a:pt x="870191" y="14084"/>
                    </a:lnTo>
                    <a:lnTo>
                      <a:pt x="824013" y="6325"/>
                    </a:lnTo>
                    <a:lnTo>
                      <a:pt x="776910" y="1597"/>
                    </a:lnTo>
                    <a:lnTo>
                      <a:pt x="728979" y="0"/>
                    </a:lnTo>
                    <a:lnTo>
                      <a:pt x="681049" y="1597"/>
                    </a:lnTo>
                    <a:lnTo>
                      <a:pt x="633946" y="6325"/>
                    </a:lnTo>
                    <a:lnTo>
                      <a:pt x="587768" y="14084"/>
                    </a:lnTo>
                    <a:lnTo>
                      <a:pt x="542609" y="24775"/>
                    </a:lnTo>
                    <a:lnTo>
                      <a:pt x="498566" y="38299"/>
                    </a:lnTo>
                    <a:lnTo>
                      <a:pt x="455735" y="54556"/>
                    </a:lnTo>
                    <a:lnTo>
                      <a:pt x="414213" y="73449"/>
                    </a:lnTo>
                    <a:lnTo>
                      <a:pt x="374094" y="94878"/>
                    </a:lnTo>
                    <a:lnTo>
                      <a:pt x="335476" y="118743"/>
                    </a:lnTo>
                    <a:lnTo>
                      <a:pt x="298454" y="144947"/>
                    </a:lnTo>
                    <a:lnTo>
                      <a:pt x="263125" y="173390"/>
                    </a:lnTo>
                    <a:lnTo>
                      <a:pt x="229583" y="203972"/>
                    </a:lnTo>
                    <a:lnTo>
                      <a:pt x="197927" y="236596"/>
                    </a:lnTo>
                    <a:lnTo>
                      <a:pt x="168250" y="271161"/>
                    </a:lnTo>
                    <a:lnTo>
                      <a:pt x="140651" y="307570"/>
                    </a:lnTo>
                    <a:lnTo>
                      <a:pt x="115224" y="345722"/>
                    </a:lnTo>
                    <a:lnTo>
                      <a:pt x="92066" y="385520"/>
                    </a:lnTo>
                    <a:lnTo>
                      <a:pt x="71272" y="426864"/>
                    </a:lnTo>
                    <a:lnTo>
                      <a:pt x="52939" y="469654"/>
                    </a:lnTo>
                    <a:lnTo>
                      <a:pt x="37164" y="513793"/>
                    </a:lnTo>
                    <a:lnTo>
                      <a:pt x="24041" y="559181"/>
                    </a:lnTo>
                    <a:lnTo>
                      <a:pt x="13667" y="605719"/>
                    </a:lnTo>
                    <a:lnTo>
                      <a:pt x="6138" y="653308"/>
                    </a:lnTo>
                    <a:lnTo>
                      <a:pt x="1550" y="701849"/>
                    </a:lnTo>
                    <a:lnTo>
                      <a:pt x="0" y="751243"/>
                    </a:lnTo>
                    <a:lnTo>
                      <a:pt x="1550" y="800638"/>
                    </a:lnTo>
                    <a:lnTo>
                      <a:pt x="6138" y="849180"/>
                    </a:lnTo>
                    <a:lnTo>
                      <a:pt x="13667" y="896771"/>
                    </a:lnTo>
                    <a:lnTo>
                      <a:pt x="24041" y="943309"/>
                    </a:lnTo>
                    <a:lnTo>
                      <a:pt x="37164" y="988698"/>
                    </a:lnTo>
                    <a:lnTo>
                      <a:pt x="52939" y="1032838"/>
                    </a:lnTo>
                    <a:lnTo>
                      <a:pt x="71272" y="1075629"/>
                    </a:lnTo>
                    <a:lnTo>
                      <a:pt x="92066" y="1116974"/>
                    </a:lnTo>
                    <a:lnTo>
                      <a:pt x="115224" y="1156772"/>
                    </a:lnTo>
                    <a:lnTo>
                      <a:pt x="140651" y="1194925"/>
                    </a:lnTo>
                    <a:lnTo>
                      <a:pt x="168250" y="1231334"/>
                    </a:lnTo>
                    <a:lnTo>
                      <a:pt x="197927" y="1265900"/>
                    </a:lnTo>
                    <a:lnTo>
                      <a:pt x="229583" y="1298524"/>
                    </a:lnTo>
                    <a:lnTo>
                      <a:pt x="263125" y="1329107"/>
                    </a:lnTo>
                    <a:lnTo>
                      <a:pt x="298454" y="1357550"/>
                    </a:lnTo>
                    <a:lnTo>
                      <a:pt x="335476" y="1383754"/>
                    </a:lnTo>
                    <a:lnTo>
                      <a:pt x="374094" y="1407620"/>
                    </a:lnTo>
                    <a:lnTo>
                      <a:pt x="414213" y="1429049"/>
                    </a:lnTo>
                    <a:lnTo>
                      <a:pt x="455735" y="1447941"/>
                    </a:lnTo>
                    <a:lnTo>
                      <a:pt x="498566" y="1464199"/>
                    </a:lnTo>
                    <a:lnTo>
                      <a:pt x="542609" y="1477723"/>
                    </a:lnTo>
                    <a:lnTo>
                      <a:pt x="587768" y="1488414"/>
                    </a:lnTo>
                    <a:lnTo>
                      <a:pt x="633946" y="1496173"/>
                    </a:lnTo>
                    <a:lnTo>
                      <a:pt x="681049" y="1500900"/>
                    </a:lnTo>
                    <a:lnTo>
                      <a:pt x="728979" y="1502498"/>
                    </a:lnTo>
                    <a:close/>
                  </a:path>
                </a:pathLst>
              </a:custGeom>
              <a:ln w="635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bject 31">
                <a:extLst>
                  <a:ext uri="{FF2B5EF4-FFF2-40B4-BE49-F238E27FC236}">
                    <a16:creationId xmlns:a16="http://schemas.microsoft.com/office/drawing/2014/main" id="{CC1CEC40-F014-FD48-8843-DDD29097C034}"/>
                  </a:ext>
                </a:extLst>
              </p:cNvPr>
              <p:cNvSpPr/>
              <p:nvPr/>
            </p:nvSpPr>
            <p:spPr>
              <a:xfrm>
                <a:off x="5274868" y="5913120"/>
                <a:ext cx="7226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2629">
                    <a:moveTo>
                      <a:pt x="0" y="0"/>
                    </a:moveTo>
                    <a:lnTo>
                      <a:pt x="722604" y="0"/>
                    </a:lnTo>
                  </a:path>
                </a:pathLst>
              </a:custGeom>
              <a:ln w="5588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bject 32">
                <a:extLst>
                  <a:ext uri="{FF2B5EF4-FFF2-40B4-BE49-F238E27FC236}">
                    <a16:creationId xmlns:a16="http://schemas.microsoft.com/office/drawing/2014/main" id="{35A8E74C-904C-0F40-B0C2-F8CE41D05B64}"/>
                  </a:ext>
                </a:extLst>
              </p:cNvPr>
              <p:cNvSpPr/>
              <p:nvPr/>
            </p:nvSpPr>
            <p:spPr>
              <a:xfrm>
                <a:off x="5303786" y="5097779"/>
                <a:ext cx="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h="787400">
                    <a:moveTo>
                      <a:pt x="0" y="0"/>
                    </a:moveTo>
                    <a:lnTo>
                      <a:pt x="0" y="787400"/>
                    </a:lnTo>
                  </a:path>
                </a:pathLst>
              </a:custGeom>
              <a:ln w="5783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bject 33">
                <a:extLst>
                  <a:ext uri="{FF2B5EF4-FFF2-40B4-BE49-F238E27FC236}">
                    <a16:creationId xmlns:a16="http://schemas.microsoft.com/office/drawing/2014/main" id="{F7BC95BB-EE65-E744-B60E-A59DBD6745E1}"/>
                  </a:ext>
                </a:extLst>
              </p:cNvPr>
              <p:cNvSpPr/>
              <p:nvPr/>
            </p:nvSpPr>
            <p:spPr>
              <a:xfrm>
                <a:off x="5274868" y="5069840"/>
                <a:ext cx="7226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2629">
                    <a:moveTo>
                      <a:pt x="0" y="0"/>
                    </a:moveTo>
                    <a:lnTo>
                      <a:pt x="722604" y="0"/>
                    </a:lnTo>
                  </a:path>
                </a:pathLst>
              </a:custGeom>
              <a:ln w="5588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bject 34">
                <a:extLst>
                  <a:ext uri="{FF2B5EF4-FFF2-40B4-BE49-F238E27FC236}">
                    <a16:creationId xmlns:a16="http://schemas.microsoft.com/office/drawing/2014/main" id="{014B24A6-D6CA-0B45-B09D-53A9CD1E302E}"/>
                  </a:ext>
                </a:extLst>
              </p:cNvPr>
              <p:cNvSpPr/>
              <p:nvPr/>
            </p:nvSpPr>
            <p:spPr>
              <a:xfrm>
                <a:off x="5968555" y="5097792"/>
                <a:ext cx="0" cy="788035"/>
              </a:xfrm>
              <a:custGeom>
                <a:avLst/>
                <a:gdLst/>
                <a:ahLst/>
                <a:cxnLst/>
                <a:rect l="l" t="t" r="r" b="b"/>
                <a:pathLst>
                  <a:path h="788035">
                    <a:moveTo>
                      <a:pt x="0" y="0"/>
                    </a:moveTo>
                    <a:lnTo>
                      <a:pt x="0" y="787552"/>
                    </a:lnTo>
                  </a:path>
                </a:pathLst>
              </a:custGeom>
              <a:ln w="5783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bject 35">
                <a:extLst>
                  <a:ext uri="{FF2B5EF4-FFF2-40B4-BE49-F238E27FC236}">
                    <a16:creationId xmlns:a16="http://schemas.microsoft.com/office/drawing/2014/main" id="{9A22E759-F01C-1B41-A25D-AA3B80C3E80B}"/>
                  </a:ext>
                </a:extLst>
              </p:cNvPr>
              <p:cNvSpPr/>
              <p:nvPr/>
            </p:nvSpPr>
            <p:spPr>
              <a:xfrm>
                <a:off x="5683282" y="5201071"/>
                <a:ext cx="207352" cy="162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bject 36">
                <a:extLst>
                  <a:ext uri="{FF2B5EF4-FFF2-40B4-BE49-F238E27FC236}">
                    <a16:creationId xmlns:a16="http://schemas.microsoft.com/office/drawing/2014/main" id="{485663A4-F050-044C-B3BB-1A69CE9C2B9C}"/>
                  </a:ext>
                </a:extLst>
              </p:cNvPr>
              <p:cNvSpPr/>
              <p:nvPr/>
            </p:nvSpPr>
            <p:spPr>
              <a:xfrm>
                <a:off x="5683282" y="5416581"/>
                <a:ext cx="207352" cy="162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bject 37">
                <a:extLst>
                  <a:ext uri="{FF2B5EF4-FFF2-40B4-BE49-F238E27FC236}">
                    <a16:creationId xmlns:a16="http://schemas.microsoft.com/office/drawing/2014/main" id="{3C75ED6D-FF62-134F-A996-FCD357963478}"/>
                  </a:ext>
                </a:extLst>
              </p:cNvPr>
              <p:cNvSpPr/>
              <p:nvPr/>
            </p:nvSpPr>
            <p:spPr>
              <a:xfrm>
                <a:off x="5683282" y="5637773"/>
                <a:ext cx="207352" cy="162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bject 38">
                <a:extLst>
                  <a:ext uri="{FF2B5EF4-FFF2-40B4-BE49-F238E27FC236}">
                    <a16:creationId xmlns:a16="http://schemas.microsoft.com/office/drawing/2014/main" id="{0A30A2C6-E05D-5D43-B4A8-7175405BE525}"/>
                  </a:ext>
                </a:extLst>
              </p:cNvPr>
              <p:cNvSpPr/>
              <p:nvPr/>
            </p:nvSpPr>
            <p:spPr>
              <a:xfrm>
                <a:off x="5377637" y="5282114"/>
                <a:ext cx="2590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9079">
                    <a:moveTo>
                      <a:pt x="0" y="0"/>
                    </a:moveTo>
                    <a:lnTo>
                      <a:pt x="258521" y="0"/>
                    </a:lnTo>
                  </a:path>
                </a:pathLst>
              </a:custGeom>
              <a:ln w="44386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bject 39">
                <a:extLst>
                  <a:ext uri="{FF2B5EF4-FFF2-40B4-BE49-F238E27FC236}">
                    <a16:creationId xmlns:a16="http://schemas.microsoft.com/office/drawing/2014/main" id="{CC36E623-5373-8F40-AEF7-9C0DF1061C77}"/>
                  </a:ext>
                </a:extLst>
              </p:cNvPr>
              <p:cNvSpPr/>
              <p:nvPr/>
            </p:nvSpPr>
            <p:spPr>
              <a:xfrm>
                <a:off x="5377637" y="5497620"/>
                <a:ext cx="2590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9079">
                    <a:moveTo>
                      <a:pt x="0" y="0"/>
                    </a:moveTo>
                    <a:lnTo>
                      <a:pt x="258521" y="0"/>
                    </a:lnTo>
                  </a:path>
                </a:pathLst>
              </a:custGeom>
              <a:ln w="44386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bject 40">
                <a:extLst>
                  <a:ext uri="{FF2B5EF4-FFF2-40B4-BE49-F238E27FC236}">
                    <a16:creationId xmlns:a16="http://schemas.microsoft.com/office/drawing/2014/main" id="{95C9E00C-5C3F-2549-A441-F873C1EA4F1A}"/>
                  </a:ext>
                </a:extLst>
              </p:cNvPr>
              <p:cNvSpPr/>
              <p:nvPr/>
            </p:nvSpPr>
            <p:spPr>
              <a:xfrm>
                <a:off x="5377637" y="5718816"/>
                <a:ext cx="2590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9079">
                    <a:moveTo>
                      <a:pt x="0" y="0"/>
                    </a:moveTo>
                    <a:lnTo>
                      <a:pt x="258521" y="0"/>
                    </a:lnTo>
                  </a:path>
                </a:pathLst>
              </a:custGeom>
              <a:ln w="44386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6C9BB089-D45D-E34C-8BE1-A5519BFFAEBC}"/>
              </a:ext>
            </a:extLst>
          </p:cNvPr>
          <p:cNvGrpSpPr/>
          <p:nvPr/>
        </p:nvGrpSpPr>
        <p:grpSpPr>
          <a:xfrm>
            <a:off x="7029251" y="3025669"/>
            <a:ext cx="1457960" cy="3185126"/>
            <a:chOff x="7029251" y="3025669"/>
            <a:chExt cx="1457960" cy="3185126"/>
          </a:xfrm>
        </p:grpSpPr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B17E7D28-7D35-B749-BDEF-1736BC4B5795}"/>
                </a:ext>
              </a:extLst>
            </p:cNvPr>
            <p:cNvSpPr txBox="1"/>
            <p:nvPr/>
          </p:nvSpPr>
          <p:spPr>
            <a:xfrm>
              <a:off x="7106744" y="3025669"/>
              <a:ext cx="1241425" cy="12054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6684"/>
                </a:lnSpc>
                <a:spcBef>
                  <a:spcPts val="100"/>
                </a:spcBef>
              </a:pPr>
              <a:r>
                <a:rPr sz="4000" b="1" dirty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s-CL" sz="4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605"/>
                </a:lnSpc>
              </a:pPr>
              <a:r>
                <a:rPr lang="es-CL" sz="2000" b="1" spc="-25" dirty="0">
                  <a:solidFill>
                    <a:schemeClr val="bg1"/>
                  </a:solidFill>
                  <a:latin typeface="Calibri"/>
                  <a:cs typeface="Calibri"/>
                </a:rPr>
                <a:t>Contactos</a:t>
              </a:r>
              <a:endParaRPr lang="es-CL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DD971241-A54F-6B49-98D8-3DD96F482AF4}"/>
                </a:ext>
              </a:extLst>
            </p:cNvPr>
            <p:cNvGrpSpPr/>
            <p:nvPr/>
          </p:nvGrpSpPr>
          <p:grpSpPr>
            <a:xfrm>
              <a:off x="7029251" y="4707750"/>
              <a:ext cx="1457960" cy="1503045"/>
              <a:chOff x="7029251" y="4756750"/>
              <a:chExt cx="1457960" cy="1503045"/>
            </a:xfrm>
          </p:grpSpPr>
          <p:sp>
            <p:nvSpPr>
              <p:cNvPr id="42" name="object 42">
                <a:extLst>
                  <a:ext uri="{FF2B5EF4-FFF2-40B4-BE49-F238E27FC236}">
                    <a16:creationId xmlns:a16="http://schemas.microsoft.com/office/drawing/2014/main" id="{4ABE47E5-239A-D746-985F-2085C7A07B23}"/>
                  </a:ext>
                </a:extLst>
              </p:cNvPr>
              <p:cNvSpPr/>
              <p:nvPr/>
            </p:nvSpPr>
            <p:spPr>
              <a:xfrm>
                <a:off x="7029251" y="4756750"/>
                <a:ext cx="1457960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1457959" h="1503045">
                    <a:moveTo>
                      <a:pt x="728979" y="1502498"/>
                    </a:moveTo>
                    <a:lnTo>
                      <a:pt x="776910" y="1500900"/>
                    </a:lnTo>
                    <a:lnTo>
                      <a:pt x="824013" y="1496173"/>
                    </a:lnTo>
                    <a:lnTo>
                      <a:pt x="870191" y="1488414"/>
                    </a:lnTo>
                    <a:lnTo>
                      <a:pt x="915350" y="1477723"/>
                    </a:lnTo>
                    <a:lnTo>
                      <a:pt x="959393" y="1464199"/>
                    </a:lnTo>
                    <a:lnTo>
                      <a:pt x="1002224" y="1447941"/>
                    </a:lnTo>
                    <a:lnTo>
                      <a:pt x="1043746" y="1429049"/>
                    </a:lnTo>
                    <a:lnTo>
                      <a:pt x="1083865" y="1407620"/>
                    </a:lnTo>
                    <a:lnTo>
                      <a:pt x="1122483" y="1383754"/>
                    </a:lnTo>
                    <a:lnTo>
                      <a:pt x="1159505" y="1357550"/>
                    </a:lnTo>
                    <a:lnTo>
                      <a:pt x="1194834" y="1329107"/>
                    </a:lnTo>
                    <a:lnTo>
                      <a:pt x="1228376" y="1298524"/>
                    </a:lnTo>
                    <a:lnTo>
                      <a:pt x="1260032" y="1265900"/>
                    </a:lnTo>
                    <a:lnTo>
                      <a:pt x="1289709" y="1231334"/>
                    </a:lnTo>
                    <a:lnTo>
                      <a:pt x="1317308" y="1194925"/>
                    </a:lnTo>
                    <a:lnTo>
                      <a:pt x="1342735" y="1156772"/>
                    </a:lnTo>
                    <a:lnTo>
                      <a:pt x="1365893" y="1116974"/>
                    </a:lnTo>
                    <a:lnTo>
                      <a:pt x="1386687" y="1075629"/>
                    </a:lnTo>
                    <a:lnTo>
                      <a:pt x="1405020" y="1032838"/>
                    </a:lnTo>
                    <a:lnTo>
                      <a:pt x="1420795" y="988698"/>
                    </a:lnTo>
                    <a:lnTo>
                      <a:pt x="1433918" y="943309"/>
                    </a:lnTo>
                    <a:lnTo>
                      <a:pt x="1444292" y="896771"/>
                    </a:lnTo>
                    <a:lnTo>
                      <a:pt x="1451821" y="849180"/>
                    </a:lnTo>
                    <a:lnTo>
                      <a:pt x="1456409" y="800638"/>
                    </a:lnTo>
                    <a:lnTo>
                      <a:pt x="1457959" y="751243"/>
                    </a:lnTo>
                    <a:lnTo>
                      <a:pt x="1456409" y="701849"/>
                    </a:lnTo>
                    <a:lnTo>
                      <a:pt x="1451821" y="653308"/>
                    </a:lnTo>
                    <a:lnTo>
                      <a:pt x="1444292" y="605719"/>
                    </a:lnTo>
                    <a:lnTo>
                      <a:pt x="1433918" y="559181"/>
                    </a:lnTo>
                    <a:lnTo>
                      <a:pt x="1420795" y="513793"/>
                    </a:lnTo>
                    <a:lnTo>
                      <a:pt x="1405020" y="469654"/>
                    </a:lnTo>
                    <a:lnTo>
                      <a:pt x="1386687" y="426864"/>
                    </a:lnTo>
                    <a:lnTo>
                      <a:pt x="1365893" y="385520"/>
                    </a:lnTo>
                    <a:lnTo>
                      <a:pt x="1342735" y="345722"/>
                    </a:lnTo>
                    <a:lnTo>
                      <a:pt x="1317308" y="307570"/>
                    </a:lnTo>
                    <a:lnTo>
                      <a:pt x="1289709" y="271161"/>
                    </a:lnTo>
                    <a:lnTo>
                      <a:pt x="1260032" y="236596"/>
                    </a:lnTo>
                    <a:lnTo>
                      <a:pt x="1228376" y="203972"/>
                    </a:lnTo>
                    <a:lnTo>
                      <a:pt x="1194834" y="173390"/>
                    </a:lnTo>
                    <a:lnTo>
                      <a:pt x="1159505" y="144947"/>
                    </a:lnTo>
                    <a:lnTo>
                      <a:pt x="1122483" y="118743"/>
                    </a:lnTo>
                    <a:lnTo>
                      <a:pt x="1083865" y="94878"/>
                    </a:lnTo>
                    <a:lnTo>
                      <a:pt x="1043746" y="73449"/>
                    </a:lnTo>
                    <a:lnTo>
                      <a:pt x="1002224" y="54556"/>
                    </a:lnTo>
                    <a:lnTo>
                      <a:pt x="959393" y="38299"/>
                    </a:lnTo>
                    <a:lnTo>
                      <a:pt x="915350" y="24775"/>
                    </a:lnTo>
                    <a:lnTo>
                      <a:pt x="870191" y="14084"/>
                    </a:lnTo>
                    <a:lnTo>
                      <a:pt x="824013" y="6325"/>
                    </a:lnTo>
                    <a:lnTo>
                      <a:pt x="776910" y="1597"/>
                    </a:lnTo>
                    <a:lnTo>
                      <a:pt x="728979" y="0"/>
                    </a:lnTo>
                    <a:lnTo>
                      <a:pt x="681049" y="1597"/>
                    </a:lnTo>
                    <a:lnTo>
                      <a:pt x="633946" y="6325"/>
                    </a:lnTo>
                    <a:lnTo>
                      <a:pt x="587768" y="14084"/>
                    </a:lnTo>
                    <a:lnTo>
                      <a:pt x="542609" y="24775"/>
                    </a:lnTo>
                    <a:lnTo>
                      <a:pt x="498566" y="38299"/>
                    </a:lnTo>
                    <a:lnTo>
                      <a:pt x="455735" y="54556"/>
                    </a:lnTo>
                    <a:lnTo>
                      <a:pt x="414213" y="73449"/>
                    </a:lnTo>
                    <a:lnTo>
                      <a:pt x="374094" y="94878"/>
                    </a:lnTo>
                    <a:lnTo>
                      <a:pt x="335476" y="118743"/>
                    </a:lnTo>
                    <a:lnTo>
                      <a:pt x="298454" y="144947"/>
                    </a:lnTo>
                    <a:lnTo>
                      <a:pt x="263125" y="173390"/>
                    </a:lnTo>
                    <a:lnTo>
                      <a:pt x="229583" y="203972"/>
                    </a:lnTo>
                    <a:lnTo>
                      <a:pt x="197927" y="236596"/>
                    </a:lnTo>
                    <a:lnTo>
                      <a:pt x="168250" y="271161"/>
                    </a:lnTo>
                    <a:lnTo>
                      <a:pt x="140651" y="307570"/>
                    </a:lnTo>
                    <a:lnTo>
                      <a:pt x="115224" y="345722"/>
                    </a:lnTo>
                    <a:lnTo>
                      <a:pt x="92066" y="385520"/>
                    </a:lnTo>
                    <a:lnTo>
                      <a:pt x="71272" y="426864"/>
                    </a:lnTo>
                    <a:lnTo>
                      <a:pt x="52939" y="469654"/>
                    </a:lnTo>
                    <a:lnTo>
                      <a:pt x="37164" y="513793"/>
                    </a:lnTo>
                    <a:lnTo>
                      <a:pt x="24041" y="559181"/>
                    </a:lnTo>
                    <a:lnTo>
                      <a:pt x="13667" y="605719"/>
                    </a:lnTo>
                    <a:lnTo>
                      <a:pt x="6138" y="653308"/>
                    </a:lnTo>
                    <a:lnTo>
                      <a:pt x="1550" y="701849"/>
                    </a:lnTo>
                    <a:lnTo>
                      <a:pt x="0" y="751243"/>
                    </a:lnTo>
                    <a:lnTo>
                      <a:pt x="1550" y="800638"/>
                    </a:lnTo>
                    <a:lnTo>
                      <a:pt x="6138" y="849180"/>
                    </a:lnTo>
                    <a:lnTo>
                      <a:pt x="13667" y="896771"/>
                    </a:lnTo>
                    <a:lnTo>
                      <a:pt x="24041" y="943309"/>
                    </a:lnTo>
                    <a:lnTo>
                      <a:pt x="37164" y="988698"/>
                    </a:lnTo>
                    <a:lnTo>
                      <a:pt x="52939" y="1032838"/>
                    </a:lnTo>
                    <a:lnTo>
                      <a:pt x="71272" y="1075629"/>
                    </a:lnTo>
                    <a:lnTo>
                      <a:pt x="92066" y="1116974"/>
                    </a:lnTo>
                    <a:lnTo>
                      <a:pt x="115224" y="1156772"/>
                    </a:lnTo>
                    <a:lnTo>
                      <a:pt x="140651" y="1194925"/>
                    </a:lnTo>
                    <a:lnTo>
                      <a:pt x="168250" y="1231334"/>
                    </a:lnTo>
                    <a:lnTo>
                      <a:pt x="197927" y="1265900"/>
                    </a:lnTo>
                    <a:lnTo>
                      <a:pt x="229583" y="1298524"/>
                    </a:lnTo>
                    <a:lnTo>
                      <a:pt x="263125" y="1329107"/>
                    </a:lnTo>
                    <a:lnTo>
                      <a:pt x="298454" y="1357550"/>
                    </a:lnTo>
                    <a:lnTo>
                      <a:pt x="335476" y="1383754"/>
                    </a:lnTo>
                    <a:lnTo>
                      <a:pt x="374094" y="1407620"/>
                    </a:lnTo>
                    <a:lnTo>
                      <a:pt x="414213" y="1429049"/>
                    </a:lnTo>
                    <a:lnTo>
                      <a:pt x="455735" y="1447941"/>
                    </a:lnTo>
                    <a:lnTo>
                      <a:pt x="498566" y="1464199"/>
                    </a:lnTo>
                    <a:lnTo>
                      <a:pt x="542609" y="1477723"/>
                    </a:lnTo>
                    <a:lnTo>
                      <a:pt x="587768" y="1488414"/>
                    </a:lnTo>
                    <a:lnTo>
                      <a:pt x="633946" y="1496173"/>
                    </a:lnTo>
                    <a:lnTo>
                      <a:pt x="681049" y="1500900"/>
                    </a:lnTo>
                    <a:lnTo>
                      <a:pt x="728979" y="1502498"/>
                    </a:lnTo>
                    <a:close/>
                  </a:path>
                </a:pathLst>
              </a:custGeom>
              <a:ln w="635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bject 44">
                <a:extLst>
                  <a:ext uri="{FF2B5EF4-FFF2-40B4-BE49-F238E27FC236}">
                    <a16:creationId xmlns:a16="http://schemas.microsoft.com/office/drawing/2014/main" id="{B6AA1DE6-1EAA-B14B-954C-F610A29072B2}"/>
                  </a:ext>
                </a:extLst>
              </p:cNvPr>
              <p:cNvSpPr/>
              <p:nvPr/>
            </p:nvSpPr>
            <p:spPr>
              <a:xfrm>
                <a:off x="7390574" y="5920104"/>
                <a:ext cx="7226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2629">
                    <a:moveTo>
                      <a:pt x="0" y="0"/>
                    </a:moveTo>
                    <a:lnTo>
                      <a:pt x="722604" y="0"/>
                    </a:lnTo>
                  </a:path>
                </a:pathLst>
              </a:custGeom>
              <a:ln w="571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object 45">
                <a:extLst>
                  <a:ext uri="{FF2B5EF4-FFF2-40B4-BE49-F238E27FC236}">
                    <a16:creationId xmlns:a16="http://schemas.microsoft.com/office/drawing/2014/main" id="{D3852874-646A-2C48-B8DE-EA1DEBE62FBE}"/>
                  </a:ext>
                </a:extLst>
              </p:cNvPr>
              <p:cNvSpPr/>
              <p:nvPr/>
            </p:nvSpPr>
            <p:spPr>
              <a:xfrm>
                <a:off x="7419492" y="5091429"/>
                <a:ext cx="0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h="800100">
                    <a:moveTo>
                      <a:pt x="0" y="0"/>
                    </a:moveTo>
                    <a:lnTo>
                      <a:pt x="0" y="800100"/>
                    </a:lnTo>
                  </a:path>
                </a:pathLst>
              </a:custGeom>
              <a:ln w="5783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object 46">
                <a:extLst>
                  <a:ext uri="{FF2B5EF4-FFF2-40B4-BE49-F238E27FC236}">
                    <a16:creationId xmlns:a16="http://schemas.microsoft.com/office/drawing/2014/main" id="{E823B3A8-A294-2D4F-81D7-69B035CA2882}"/>
                  </a:ext>
                </a:extLst>
              </p:cNvPr>
              <p:cNvSpPr/>
              <p:nvPr/>
            </p:nvSpPr>
            <p:spPr>
              <a:xfrm>
                <a:off x="7390574" y="5062854"/>
                <a:ext cx="7226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22629">
                    <a:moveTo>
                      <a:pt x="0" y="0"/>
                    </a:moveTo>
                    <a:lnTo>
                      <a:pt x="722604" y="0"/>
                    </a:lnTo>
                  </a:path>
                </a:pathLst>
              </a:custGeom>
              <a:ln w="571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object 47">
                <a:extLst>
                  <a:ext uri="{FF2B5EF4-FFF2-40B4-BE49-F238E27FC236}">
                    <a16:creationId xmlns:a16="http://schemas.microsoft.com/office/drawing/2014/main" id="{BEB33610-D313-5B42-BBEF-13CFD14C7174}"/>
                  </a:ext>
                </a:extLst>
              </p:cNvPr>
              <p:cNvSpPr/>
              <p:nvPr/>
            </p:nvSpPr>
            <p:spPr>
              <a:xfrm>
                <a:off x="8084261" y="5091544"/>
                <a:ext cx="0" cy="800100"/>
              </a:xfrm>
              <a:custGeom>
                <a:avLst/>
                <a:gdLst/>
                <a:ahLst/>
                <a:cxnLst/>
                <a:rect l="l" t="t" r="r" b="b"/>
                <a:pathLst>
                  <a:path h="800100">
                    <a:moveTo>
                      <a:pt x="0" y="0"/>
                    </a:moveTo>
                    <a:lnTo>
                      <a:pt x="0" y="800036"/>
                    </a:lnTo>
                  </a:path>
                </a:pathLst>
              </a:custGeom>
              <a:ln w="5783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object 48">
                <a:extLst>
                  <a:ext uri="{FF2B5EF4-FFF2-40B4-BE49-F238E27FC236}">
                    <a16:creationId xmlns:a16="http://schemas.microsoft.com/office/drawing/2014/main" id="{45F400A4-EB4F-DC44-8037-ED8953149501}"/>
                  </a:ext>
                </a:extLst>
              </p:cNvPr>
              <p:cNvSpPr/>
              <p:nvPr/>
            </p:nvSpPr>
            <p:spPr>
              <a:xfrm>
                <a:off x="7414399" y="5749645"/>
                <a:ext cx="675005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165735">
                    <a:moveTo>
                      <a:pt x="674954" y="0"/>
                    </a:moveTo>
                    <a:lnTo>
                      <a:pt x="0" y="0"/>
                    </a:lnTo>
                    <a:lnTo>
                      <a:pt x="0" y="165315"/>
                    </a:lnTo>
                    <a:lnTo>
                      <a:pt x="674954" y="165315"/>
                    </a:lnTo>
                    <a:lnTo>
                      <a:pt x="674954" y="128993"/>
                    </a:lnTo>
                    <a:lnTo>
                      <a:pt x="337477" y="128993"/>
                    </a:lnTo>
                    <a:lnTo>
                      <a:pt x="319136" y="125351"/>
                    </a:lnTo>
                    <a:lnTo>
                      <a:pt x="304160" y="115419"/>
                    </a:lnTo>
                    <a:lnTo>
                      <a:pt x="294062" y="100688"/>
                    </a:lnTo>
                    <a:lnTo>
                      <a:pt x="290360" y="82651"/>
                    </a:lnTo>
                    <a:lnTo>
                      <a:pt x="294062" y="64614"/>
                    </a:lnTo>
                    <a:lnTo>
                      <a:pt x="304160" y="49884"/>
                    </a:lnTo>
                    <a:lnTo>
                      <a:pt x="319136" y="39951"/>
                    </a:lnTo>
                    <a:lnTo>
                      <a:pt x="337477" y="36309"/>
                    </a:lnTo>
                    <a:lnTo>
                      <a:pt x="674954" y="36309"/>
                    </a:lnTo>
                    <a:lnTo>
                      <a:pt x="674954" y="0"/>
                    </a:lnTo>
                    <a:close/>
                  </a:path>
                  <a:path w="675004" h="165735">
                    <a:moveTo>
                      <a:pt x="674954" y="36309"/>
                    </a:moveTo>
                    <a:lnTo>
                      <a:pt x="337477" y="36309"/>
                    </a:lnTo>
                    <a:lnTo>
                      <a:pt x="355819" y="39951"/>
                    </a:lnTo>
                    <a:lnTo>
                      <a:pt x="370800" y="49884"/>
                    </a:lnTo>
                    <a:lnTo>
                      <a:pt x="380902" y="64614"/>
                    </a:lnTo>
                    <a:lnTo>
                      <a:pt x="384606" y="82651"/>
                    </a:lnTo>
                    <a:lnTo>
                      <a:pt x="380902" y="100688"/>
                    </a:lnTo>
                    <a:lnTo>
                      <a:pt x="370800" y="115419"/>
                    </a:lnTo>
                    <a:lnTo>
                      <a:pt x="355819" y="125351"/>
                    </a:lnTo>
                    <a:lnTo>
                      <a:pt x="337477" y="128993"/>
                    </a:lnTo>
                    <a:lnTo>
                      <a:pt x="674954" y="128993"/>
                    </a:lnTo>
                    <a:lnTo>
                      <a:pt x="674954" y="3630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object 49">
                <a:extLst>
                  <a:ext uri="{FF2B5EF4-FFF2-40B4-BE49-F238E27FC236}">
                    <a16:creationId xmlns:a16="http://schemas.microsoft.com/office/drawing/2014/main" id="{412C849F-11F2-F240-A8E2-3E79B4BECB8B}"/>
                  </a:ext>
                </a:extLst>
              </p:cNvPr>
              <p:cNvSpPr/>
              <p:nvPr/>
            </p:nvSpPr>
            <p:spPr>
              <a:xfrm>
                <a:off x="7727457" y="5388744"/>
                <a:ext cx="4572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47625">
                    <a:moveTo>
                      <a:pt x="23088" y="0"/>
                    </a:moveTo>
                    <a:lnTo>
                      <a:pt x="13582" y="1717"/>
                    </a:lnTo>
                    <a:lnTo>
                      <a:pt x="6300" y="6526"/>
                    </a:lnTo>
                    <a:lnTo>
                      <a:pt x="1641" y="13914"/>
                    </a:lnTo>
                    <a:lnTo>
                      <a:pt x="0" y="23367"/>
                    </a:lnTo>
                    <a:lnTo>
                      <a:pt x="1641" y="32980"/>
                    </a:lnTo>
                    <a:lnTo>
                      <a:pt x="6300" y="40506"/>
                    </a:lnTo>
                    <a:lnTo>
                      <a:pt x="13582" y="45413"/>
                    </a:lnTo>
                    <a:lnTo>
                      <a:pt x="23088" y="47167"/>
                    </a:lnTo>
                    <a:lnTo>
                      <a:pt x="32122" y="45445"/>
                    </a:lnTo>
                    <a:lnTo>
                      <a:pt x="39217" y="40592"/>
                    </a:lnTo>
                    <a:lnTo>
                      <a:pt x="43855" y="33076"/>
                    </a:lnTo>
                    <a:lnTo>
                      <a:pt x="45516" y="23367"/>
                    </a:lnTo>
                    <a:lnTo>
                      <a:pt x="43855" y="13817"/>
                    </a:lnTo>
                    <a:lnTo>
                      <a:pt x="39217" y="6440"/>
                    </a:lnTo>
                    <a:lnTo>
                      <a:pt x="32122" y="1684"/>
                    </a:lnTo>
                    <a:lnTo>
                      <a:pt x="23088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bject 50">
                <a:extLst>
                  <a:ext uri="{FF2B5EF4-FFF2-40B4-BE49-F238E27FC236}">
                    <a16:creationId xmlns:a16="http://schemas.microsoft.com/office/drawing/2014/main" id="{6FCCB263-BB75-5940-B5CA-4379839137DC}"/>
                  </a:ext>
                </a:extLst>
              </p:cNvPr>
              <p:cNvSpPr/>
              <p:nvPr/>
            </p:nvSpPr>
            <p:spPr>
              <a:xfrm>
                <a:off x="7508196" y="5258695"/>
                <a:ext cx="48768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w="487679" h="388620">
                    <a:moveTo>
                      <a:pt x="243687" y="0"/>
                    </a:moveTo>
                    <a:lnTo>
                      <a:pt x="187809" y="4200"/>
                    </a:lnTo>
                    <a:lnTo>
                      <a:pt x="136515" y="16166"/>
                    </a:lnTo>
                    <a:lnTo>
                      <a:pt x="91269" y="34941"/>
                    </a:lnTo>
                    <a:lnTo>
                      <a:pt x="53532" y="59573"/>
                    </a:lnTo>
                    <a:lnTo>
                      <a:pt x="24766" y="89105"/>
                    </a:lnTo>
                    <a:lnTo>
                      <a:pt x="6435" y="122584"/>
                    </a:lnTo>
                    <a:lnTo>
                      <a:pt x="0" y="159054"/>
                    </a:lnTo>
                    <a:lnTo>
                      <a:pt x="7762" y="199029"/>
                    </a:lnTo>
                    <a:lnTo>
                      <a:pt x="29751" y="235263"/>
                    </a:lnTo>
                    <a:lnTo>
                      <a:pt x="64017" y="266487"/>
                    </a:lnTo>
                    <a:lnTo>
                      <a:pt x="108610" y="291431"/>
                    </a:lnTo>
                    <a:lnTo>
                      <a:pt x="161581" y="308824"/>
                    </a:lnTo>
                    <a:lnTo>
                      <a:pt x="220979" y="317398"/>
                    </a:lnTo>
                    <a:lnTo>
                      <a:pt x="333273" y="388251"/>
                    </a:lnTo>
                    <a:lnTo>
                      <a:pt x="299656" y="313842"/>
                    </a:lnTo>
                    <a:lnTo>
                      <a:pt x="350920" y="301871"/>
                    </a:lnTo>
                    <a:lnTo>
                      <a:pt x="396144" y="283101"/>
                    </a:lnTo>
                    <a:lnTo>
                      <a:pt x="433863" y="258484"/>
                    </a:lnTo>
                    <a:lnTo>
                      <a:pt x="444097" y="247980"/>
                    </a:lnTo>
                    <a:lnTo>
                      <a:pt x="241909" y="247980"/>
                    </a:lnTo>
                    <a:lnTo>
                      <a:pt x="202369" y="240635"/>
                    </a:lnTo>
                    <a:lnTo>
                      <a:pt x="171238" y="220514"/>
                    </a:lnTo>
                    <a:lnTo>
                      <a:pt x="150850" y="190485"/>
                    </a:lnTo>
                    <a:lnTo>
                      <a:pt x="143535" y="153416"/>
                    </a:lnTo>
                    <a:lnTo>
                      <a:pt x="151525" y="115234"/>
                    </a:lnTo>
                    <a:lnTo>
                      <a:pt x="173316" y="84466"/>
                    </a:lnTo>
                    <a:lnTo>
                      <a:pt x="205643" y="63935"/>
                    </a:lnTo>
                    <a:lnTo>
                      <a:pt x="245236" y="56464"/>
                    </a:lnTo>
                    <a:lnTo>
                      <a:pt x="429075" y="56464"/>
                    </a:lnTo>
                    <a:lnTo>
                      <a:pt x="396100" y="34941"/>
                    </a:lnTo>
                    <a:lnTo>
                      <a:pt x="350853" y="16166"/>
                    </a:lnTo>
                    <a:lnTo>
                      <a:pt x="299561" y="4200"/>
                    </a:lnTo>
                    <a:lnTo>
                      <a:pt x="243687" y="0"/>
                    </a:lnTo>
                    <a:close/>
                  </a:path>
                  <a:path w="487679" h="388620">
                    <a:moveTo>
                      <a:pt x="471229" y="213245"/>
                    </a:moveTo>
                    <a:lnTo>
                      <a:pt x="285864" y="213245"/>
                    </a:lnTo>
                    <a:lnTo>
                      <a:pt x="292087" y="234657"/>
                    </a:lnTo>
                    <a:lnTo>
                      <a:pt x="281185" y="240698"/>
                    </a:lnTo>
                    <a:lnTo>
                      <a:pt x="268827" y="244838"/>
                    </a:lnTo>
                    <a:lnTo>
                      <a:pt x="255554" y="247218"/>
                    </a:lnTo>
                    <a:lnTo>
                      <a:pt x="241909" y="247980"/>
                    </a:lnTo>
                    <a:lnTo>
                      <a:pt x="444097" y="247980"/>
                    </a:lnTo>
                    <a:lnTo>
                      <a:pt x="462617" y="228970"/>
                    </a:lnTo>
                    <a:lnTo>
                      <a:pt x="471229" y="213245"/>
                    </a:lnTo>
                    <a:close/>
                  </a:path>
                  <a:path w="487679" h="388620">
                    <a:moveTo>
                      <a:pt x="245465" y="78511"/>
                    </a:moveTo>
                    <a:lnTo>
                      <a:pt x="214794" y="84226"/>
                    </a:lnTo>
                    <a:lnTo>
                      <a:pt x="189974" y="99995"/>
                    </a:lnTo>
                    <a:lnTo>
                      <a:pt x="173358" y="123747"/>
                    </a:lnTo>
                    <a:lnTo>
                      <a:pt x="167297" y="153416"/>
                    </a:lnTo>
                    <a:lnTo>
                      <a:pt x="172970" y="182059"/>
                    </a:lnTo>
                    <a:lnTo>
                      <a:pt x="188698" y="205054"/>
                    </a:lnTo>
                    <a:lnTo>
                      <a:pt x="212543" y="220352"/>
                    </a:lnTo>
                    <a:lnTo>
                      <a:pt x="242569" y="225907"/>
                    </a:lnTo>
                    <a:lnTo>
                      <a:pt x="253863" y="225250"/>
                    </a:lnTo>
                    <a:lnTo>
                      <a:pt x="265302" y="223100"/>
                    </a:lnTo>
                    <a:lnTo>
                      <a:pt x="276199" y="219188"/>
                    </a:lnTo>
                    <a:lnTo>
                      <a:pt x="285864" y="213245"/>
                    </a:lnTo>
                    <a:lnTo>
                      <a:pt x="471229" y="213245"/>
                    </a:lnTo>
                    <a:lnTo>
                      <a:pt x="474456" y="207352"/>
                    </a:lnTo>
                    <a:lnTo>
                      <a:pt x="296748" y="207352"/>
                    </a:lnTo>
                    <a:lnTo>
                      <a:pt x="285072" y="206094"/>
                    </a:lnTo>
                    <a:lnTo>
                      <a:pt x="276174" y="202552"/>
                    </a:lnTo>
                    <a:lnTo>
                      <a:pt x="237020" y="202552"/>
                    </a:lnTo>
                    <a:lnTo>
                      <a:pt x="218465" y="198901"/>
                    </a:lnTo>
                    <a:lnTo>
                      <a:pt x="203847" y="188741"/>
                    </a:lnTo>
                    <a:lnTo>
                      <a:pt x="194268" y="173255"/>
                    </a:lnTo>
                    <a:lnTo>
                      <a:pt x="190830" y="153631"/>
                    </a:lnTo>
                    <a:lnTo>
                      <a:pt x="194268" y="133979"/>
                    </a:lnTo>
                    <a:lnTo>
                      <a:pt x="203847" y="118419"/>
                    </a:lnTo>
                    <a:lnTo>
                      <a:pt x="218465" y="108181"/>
                    </a:lnTo>
                    <a:lnTo>
                      <a:pt x="237020" y="104495"/>
                    </a:lnTo>
                    <a:lnTo>
                      <a:pt x="302917" y="104495"/>
                    </a:lnTo>
                    <a:lnTo>
                      <a:pt x="299726" y="99475"/>
                    </a:lnTo>
                    <a:lnTo>
                      <a:pt x="276290" y="84059"/>
                    </a:lnTo>
                    <a:lnTo>
                      <a:pt x="245465" y="78511"/>
                    </a:lnTo>
                    <a:close/>
                  </a:path>
                  <a:path w="487679" h="388620">
                    <a:moveTo>
                      <a:pt x="429075" y="56464"/>
                    </a:moveTo>
                    <a:lnTo>
                      <a:pt x="245236" y="56464"/>
                    </a:lnTo>
                    <a:lnTo>
                      <a:pt x="284907" y="63641"/>
                    </a:lnTo>
                    <a:lnTo>
                      <a:pt x="316101" y="83591"/>
                    </a:lnTo>
                    <a:lnTo>
                      <a:pt x="336510" y="113942"/>
                    </a:lnTo>
                    <a:lnTo>
                      <a:pt x="343827" y="152323"/>
                    </a:lnTo>
                    <a:lnTo>
                      <a:pt x="340187" y="175479"/>
                    </a:lnTo>
                    <a:lnTo>
                      <a:pt x="330198" y="192778"/>
                    </a:lnTo>
                    <a:lnTo>
                      <a:pt x="315253" y="203606"/>
                    </a:lnTo>
                    <a:lnTo>
                      <a:pt x="296748" y="207352"/>
                    </a:lnTo>
                    <a:lnTo>
                      <a:pt x="474456" y="207352"/>
                    </a:lnTo>
                    <a:lnTo>
                      <a:pt x="480941" y="195510"/>
                    </a:lnTo>
                    <a:lnTo>
                      <a:pt x="487375" y="159054"/>
                    </a:lnTo>
                    <a:lnTo>
                      <a:pt x="480939" y="122584"/>
                    </a:lnTo>
                    <a:lnTo>
                      <a:pt x="462605" y="89105"/>
                    </a:lnTo>
                    <a:lnTo>
                      <a:pt x="433838" y="59573"/>
                    </a:lnTo>
                    <a:lnTo>
                      <a:pt x="429075" y="56464"/>
                    </a:lnTo>
                    <a:close/>
                  </a:path>
                  <a:path w="487679" h="388620">
                    <a:moveTo>
                      <a:pt x="264782" y="189674"/>
                    </a:moveTo>
                    <a:lnTo>
                      <a:pt x="258565" y="195276"/>
                    </a:lnTo>
                    <a:lnTo>
                      <a:pt x="251729" y="199304"/>
                    </a:lnTo>
                    <a:lnTo>
                      <a:pt x="244479" y="201736"/>
                    </a:lnTo>
                    <a:lnTo>
                      <a:pt x="237020" y="202552"/>
                    </a:lnTo>
                    <a:lnTo>
                      <a:pt x="276174" y="202552"/>
                    </a:lnTo>
                    <a:lnTo>
                      <a:pt x="269464" y="196948"/>
                    </a:lnTo>
                    <a:lnTo>
                      <a:pt x="264782" y="189674"/>
                    </a:lnTo>
                    <a:close/>
                  </a:path>
                  <a:path w="487679" h="388620">
                    <a:moveTo>
                      <a:pt x="304580" y="107111"/>
                    </a:moveTo>
                    <a:lnTo>
                      <a:pt x="290537" y="107111"/>
                    </a:lnTo>
                    <a:lnTo>
                      <a:pt x="290537" y="182460"/>
                    </a:lnTo>
                    <a:lnTo>
                      <a:pt x="293636" y="187477"/>
                    </a:lnTo>
                    <a:lnTo>
                      <a:pt x="300748" y="187477"/>
                    </a:lnTo>
                    <a:lnTo>
                      <a:pt x="319740" y="153631"/>
                    </a:lnTo>
                    <a:lnTo>
                      <a:pt x="319811" y="152323"/>
                    </a:lnTo>
                    <a:lnTo>
                      <a:pt x="314627" y="122916"/>
                    </a:lnTo>
                    <a:lnTo>
                      <a:pt x="304580" y="107111"/>
                    </a:lnTo>
                    <a:close/>
                  </a:path>
                  <a:path w="487679" h="388620">
                    <a:moveTo>
                      <a:pt x="302917" y="104495"/>
                    </a:moveTo>
                    <a:lnTo>
                      <a:pt x="237020" y="104495"/>
                    </a:lnTo>
                    <a:lnTo>
                      <a:pt x="244266" y="105296"/>
                    </a:lnTo>
                    <a:lnTo>
                      <a:pt x="251201" y="107613"/>
                    </a:lnTo>
                    <a:lnTo>
                      <a:pt x="257595" y="111321"/>
                    </a:lnTo>
                    <a:lnTo>
                      <a:pt x="263220" y="116293"/>
                    </a:lnTo>
                    <a:lnTo>
                      <a:pt x="263220" y="107111"/>
                    </a:lnTo>
                    <a:lnTo>
                      <a:pt x="304580" y="107111"/>
                    </a:lnTo>
                    <a:lnTo>
                      <a:pt x="302917" y="10449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Título 54">
            <a:extLst>
              <a:ext uri="{FF2B5EF4-FFF2-40B4-BE49-F238E27FC236}">
                <a16:creationId xmlns:a16="http://schemas.microsoft.com/office/drawing/2014/main" id="{886E1B77-359D-D140-83A6-1CE6A69F39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56220" y="2278663"/>
            <a:ext cx="6858000" cy="4616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¿De qué se trata esta  presentación?</a:t>
            </a:r>
          </a:p>
        </p:txBody>
      </p:sp>
    </p:spTree>
    <p:extLst>
      <p:ext uri="{BB962C8B-B14F-4D97-AF65-F5344CB8AC3E}">
        <p14:creationId xmlns:p14="http://schemas.microsoft.com/office/powerpoint/2010/main" val="10792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BFCA4BCC-3B6A-90A3-88A3-6320E292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3794"/>
            <a:ext cx="3962400" cy="3590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54">
            <a:extLst>
              <a:ext uri="{FF2B5EF4-FFF2-40B4-BE49-F238E27FC236}">
                <a16:creationId xmlns:a16="http://schemas.microsoft.com/office/drawing/2014/main" id="{886E1B77-359D-D140-83A6-1CE6A69F39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81536" y="4314867"/>
            <a:ext cx="6858000" cy="461665"/>
          </a:xfrm>
          <a:prstGeom prst="rect">
            <a:avLst/>
          </a:prstGeom>
        </p:spPr>
        <p:txBody>
          <a:bodyPr/>
          <a:lstStyle/>
          <a:p>
            <a:r>
              <a:rPr lang="es-CL" dirty="0"/>
              <a:t>INSERTAR VIDEO FUAS</a:t>
            </a:r>
          </a:p>
        </p:txBody>
      </p:sp>
      <p:sp>
        <p:nvSpPr>
          <p:cNvPr id="51" name="Título 54">
            <a:extLst>
              <a:ext uri="{FF2B5EF4-FFF2-40B4-BE49-F238E27FC236}">
                <a16:creationId xmlns:a16="http://schemas.microsoft.com/office/drawing/2014/main" id="{C82A96E6-FADF-4521-A9BE-E47F9F2147B7}"/>
              </a:ext>
            </a:extLst>
          </p:cNvPr>
          <p:cNvSpPr txBox="1">
            <a:spLocks/>
          </p:cNvSpPr>
          <p:nvPr/>
        </p:nvSpPr>
        <p:spPr>
          <a:xfrm>
            <a:off x="762000" y="5092663"/>
            <a:ext cx="8229600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3000" b="1" i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sz="1800" kern="0" dirty="0"/>
              <a:t>https://www.youtube.com/watch?v=SM61KKCiWgU&amp;feature=youtu.be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0EE5836-9773-9543-80C0-DB0DC7FFF847}"/>
              </a:ext>
            </a:extLst>
          </p:cNvPr>
          <p:cNvGrpSpPr/>
          <p:nvPr/>
        </p:nvGrpSpPr>
        <p:grpSpPr>
          <a:xfrm>
            <a:off x="3518070" y="838200"/>
            <a:ext cx="2184931" cy="3200946"/>
            <a:chOff x="252805" y="3009849"/>
            <a:chExt cx="2184931" cy="3200946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7079E5A-13E3-204E-BEA6-D089D9C4CA1F}"/>
                </a:ext>
              </a:extLst>
            </p:cNvPr>
            <p:cNvSpPr txBox="1"/>
            <p:nvPr/>
          </p:nvSpPr>
          <p:spPr>
            <a:xfrm>
              <a:off x="252805" y="3009849"/>
              <a:ext cx="2184931" cy="1697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6684"/>
                </a:lnSpc>
                <a:spcBef>
                  <a:spcPts val="100"/>
                </a:spcBef>
              </a:pPr>
              <a:r>
                <a:rPr sz="4000" b="1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sz="4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ts val="2605"/>
                </a:lnSpc>
              </a:pPr>
              <a:r>
                <a:rPr sz="2000" b="1" spc="-15" dirty="0">
                  <a:solidFill>
                    <a:schemeClr val="bg1"/>
                  </a:solidFill>
                  <a:latin typeface="Calibri"/>
                  <a:cs typeface="Calibri"/>
                </a:rPr>
                <a:t>¿Qué </a:t>
              </a:r>
              <a:r>
                <a:rPr sz="20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es el</a:t>
              </a:r>
              <a:r>
                <a:rPr sz="2000" b="1" spc="-1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00" b="1" spc="-30" dirty="0">
                  <a:solidFill>
                    <a:schemeClr val="bg1"/>
                  </a:solidFill>
                  <a:latin typeface="Calibri"/>
                  <a:cs typeface="Calibri"/>
                </a:rPr>
                <a:t>FUAS?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15"/>
                </a:spcBef>
              </a:pPr>
              <a:r>
                <a:rPr sz="1400" b="1" spc="-5" dirty="0">
                  <a:solidFill>
                    <a:schemeClr val="bg1"/>
                  </a:solidFill>
                  <a:latin typeface="Calibri"/>
                  <a:cs typeface="Calibri"/>
                </a:rPr>
                <a:t>Cómo </a:t>
              </a:r>
              <a:r>
                <a:rPr sz="1400" b="1" dirty="0">
                  <a:solidFill>
                    <a:schemeClr val="bg1"/>
                  </a:solidFill>
                  <a:latin typeface="Calibri"/>
                  <a:cs typeface="Calibri"/>
                </a:rPr>
                <a:t>acceder a los</a:t>
              </a:r>
              <a:r>
                <a:rPr sz="1400" b="1" spc="-9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1400" b="1" spc="-5" dirty="0">
                  <a:solidFill>
                    <a:schemeClr val="bg1"/>
                  </a:solidFill>
                  <a:latin typeface="Calibri"/>
                  <a:cs typeface="Calibri"/>
                </a:rPr>
                <a:t>beneficios</a:t>
              </a:r>
              <a:endParaRPr sz="14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AD1D8AE-73E1-AC45-8F8A-D4F62B6AEB6B}"/>
                </a:ext>
              </a:extLst>
            </p:cNvPr>
            <p:cNvGrpSpPr/>
            <p:nvPr/>
          </p:nvGrpSpPr>
          <p:grpSpPr>
            <a:xfrm>
              <a:off x="585251" y="4707750"/>
              <a:ext cx="1457960" cy="1503045"/>
              <a:chOff x="585251" y="4756750"/>
              <a:chExt cx="1457960" cy="1503045"/>
            </a:xfrm>
          </p:grpSpPr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F8DDE0D2-AE53-324A-8FD3-10BB040B616F}"/>
                  </a:ext>
                </a:extLst>
              </p:cNvPr>
              <p:cNvSpPr/>
              <p:nvPr/>
            </p:nvSpPr>
            <p:spPr>
              <a:xfrm>
                <a:off x="783094" y="5732047"/>
                <a:ext cx="106235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062355" h="139700">
                    <a:moveTo>
                      <a:pt x="951420" y="0"/>
                    </a:moveTo>
                    <a:lnTo>
                      <a:pt x="96748" y="0"/>
                    </a:lnTo>
                    <a:lnTo>
                      <a:pt x="0" y="139090"/>
                    </a:lnTo>
                    <a:lnTo>
                      <a:pt x="1062278" y="139090"/>
                    </a:lnTo>
                    <a:lnTo>
                      <a:pt x="95142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EDCDA9C0-CCF4-CF43-83AB-019DC1E61FC2}"/>
                  </a:ext>
                </a:extLst>
              </p:cNvPr>
              <p:cNvSpPr/>
              <p:nvPr/>
            </p:nvSpPr>
            <p:spPr>
              <a:xfrm>
                <a:off x="886891" y="5671184"/>
                <a:ext cx="854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4710">
                    <a:moveTo>
                      <a:pt x="0" y="0"/>
                    </a:moveTo>
                    <a:lnTo>
                      <a:pt x="854671" y="0"/>
                    </a:lnTo>
                  </a:path>
                </a:pathLst>
              </a:custGeom>
              <a:ln w="571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D87AA440-35F1-2E41-A0BC-09419B3EDBDF}"/>
                  </a:ext>
                </a:extLst>
              </p:cNvPr>
              <p:cNvSpPr/>
              <p:nvPr/>
            </p:nvSpPr>
            <p:spPr>
              <a:xfrm>
                <a:off x="911586" y="5168900"/>
                <a:ext cx="0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h="473710">
                    <a:moveTo>
                      <a:pt x="0" y="0"/>
                    </a:moveTo>
                    <a:lnTo>
                      <a:pt x="0" y="473709"/>
                    </a:lnTo>
                  </a:path>
                </a:pathLst>
              </a:custGeom>
              <a:ln w="4939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bject 11">
                <a:extLst>
                  <a:ext uri="{FF2B5EF4-FFF2-40B4-BE49-F238E27FC236}">
                    <a16:creationId xmlns:a16="http://schemas.microsoft.com/office/drawing/2014/main" id="{48FCB76B-0EC5-EC4F-A520-26147B007ACB}"/>
                  </a:ext>
                </a:extLst>
              </p:cNvPr>
              <p:cNvSpPr/>
              <p:nvPr/>
            </p:nvSpPr>
            <p:spPr>
              <a:xfrm>
                <a:off x="886891" y="5140325"/>
                <a:ext cx="854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4710">
                    <a:moveTo>
                      <a:pt x="0" y="0"/>
                    </a:moveTo>
                    <a:lnTo>
                      <a:pt x="854671" y="0"/>
                    </a:lnTo>
                  </a:path>
                </a:pathLst>
              </a:custGeom>
              <a:ln w="571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id="{523D4FED-7D89-844B-BFB1-BF599E7BB711}"/>
                  </a:ext>
                </a:extLst>
              </p:cNvPr>
              <p:cNvSpPr/>
              <p:nvPr/>
            </p:nvSpPr>
            <p:spPr>
              <a:xfrm>
                <a:off x="1716868" y="5168874"/>
                <a:ext cx="0" cy="473709"/>
              </a:xfrm>
              <a:custGeom>
                <a:avLst/>
                <a:gdLst/>
                <a:ahLst/>
                <a:cxnLst/>
                <a:rect l="l" t="t" r="r" b="b"/>
                <a:pathLst>
                  <a:path h="473710">
                    <a:moveTo>
                      <a:pt x="0" y="0"/>
                    </a:moveTo>
                    <a:lnTo>
                      <a:pt x="0" y="473697"/>
                    </a:lnTo>
                  </a:path>
                </a:pathLst>
              </a:custGeom>
              <a:ln w="4939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A9808EE2-C87D-7347-9454-B47184AF0EF0}"/>
                  </a:ext>
                </a:extLst>
              </p:cNvPr>
              <p:cNvSpPr/>
              <p:nvPr/>
            </p:nvSpPr>
            <p:spPr>
              <a:xfrm>
                <a:off x="1007021" y="5586095"/>
                <a:ext cx="614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">
                    <a:moveTo>
                      <a:pt x="0" y="0"/>
                    </a:moveTo>
                    <a:lnTo>
                      <a:pt x="614413" y="0"/>
                    </a:lnTo>
                  </a:path>
                </a:pathLst>
              </a:custGeom>
              <a:ln w="13969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E078E466-82C0-1A4C-BE5F-C814A9372B08}"/>
                  </a:ext>
                </a:extLst>
              </p:cNvPr>
              <p:cNvSpPr/>
              <p:nvPr/>
            </p:nvSpPr>
            <p:spPr>
              <a:xfrm>
                <a:off x="1013885" y="5233670"/>
                <a:ext cx="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h="345439">
                    <a:moveTo>
                      <a:pt x="0" y="0"/>
                    </a:moveTo>
                    <a:lnTo>
                      <a:pt x="0" y="345439"/>
                    </a:lnTo>
                  </a:path>
                </a:pathLst>
              </a:custGeom>
              <a:ln w="13728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4A4B5FA0-2591-CA40-9209-012259A9E318}"/>
                  </a:ext>
                </a:extLst>
              </p:cNvPr>
              <p:cNvSpPr/>
              <p:nvPr/>
            </p:nvSpPr>
            <p:spPr>
              <a:xfrm>
                <a:off x="1007021" y="5226684"/>
                <a:ext cx="614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4680">
                    <a:moveTo>
                      <a:pt x="0" y="0"/>
                    </a:moveTo>
                    <a:lnTo>
                      <a:pt x="614413" y="0"/>
                    </a:lnTo>
                  </a:path>
                </a:pathLst>
              </a:custGeom>
              <a:ln w="13969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object 16">
                <a:extLst>
                  <a:ext uri="{FF2B5EF4-FFF2-40B4-BE49-F238E27FC236}">
                    <a16:creationId xmlns:a16="http://schemas.microsoft.com/office/drawing/2014/main" id="{60F66295-52DB-554C-B4E1-7275CA30B901}"/>
                  </a:ext>
                </a:extLst>
              </p:cNvPr>
              <p:cNvSpPr/>
              <p:nvPr/>
            </p:nvSpPr>
            <p:spPr>
              <a:xfrm>
                <a:off x="1614570" y="5234063"/>
                <a:ext cx="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h="345439">
                    <a:moveTo>
                      <a:pt x="0" y="0"/>
                    </a:moveTo>
                    <a:lnTo>
                      <a:pt x="0" y="345198"/>
                    </a:lnTo>
                  </a:path>
                </a:pathLst>
              </a:custGeom>
              <a:ln w="13728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object 17">
                <a:extLst>
                  <a:ext uri="{FF2B5EF4-FFF2-40B4-BE49-F238E27FC236}">
                    <a16:creationId xmlns:a16="http://schemas.microsoft.com/office/drawing/2014/main" id="{6CADE4BE-3CD4-1C44-9223-F8D5920BF7E2}"/>
                  </a:ext>
                </a:extLst>
              </p:cNvPr>
              <p:cNvSpPr/>
              <p:nvPr/>
            </p:nvSpPr>
            <p:spPr>
              <a:xfrm>
                <a:off x="1056220" y="5294636"/>
                <a:ext cx="5162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6255">
                    <a:moveTo>
                      <a:pt x="0" y="0"/>
                    </a:moveTo>
                    <a:lnTo>
                      <a:pt x="516026" y="0"/>
                    </a:lnTo>
                  </a:path>
                </a:pathLst>
              </a:custGeom>
              <a:ln w="36283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bject 18">
                <a:extLst>
                  <a:ext uri="{FF2B5EF4-FFF2-40B4-BE49-F238E27FC236}">
                    <a16:creationId xmlns:a16="http://schemas.microsoft.com/office/drawing/2014/main" id="{09F173EC-E9CE-EF4B-95CE-41A8972E4017}"/>
                  </a:ext>
                </a:extLst>
              </p:cNvPr>
              <p:cNvSpPr/>
              <p:nvPr/>
            </p:nvSpPr>
            <p:spPr>
              <a:xfrm>
                <a:off x="1345271" y="5352625"/>
                <a:ext cx="150266" cy="1770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bject 19">
                <a:extLst>
                  <a:ext uri="{FF2B5EF4-FFF2-40B4-BE49-F238E27FC236}">
                    <a16:creationId xmlns:a16="http://schemas.microsoft.com/office/drawing/2014/main" id="{DEBB83C8-C6AE-4F46-84A6-025D2E415234}"/>
                  </a:ext>
                </a:extLst>
              </p:cNvPr>
              <p:cNvSpPr/>
              <p:nvPr/>
            </p:nvSpPr>
            <p:spPr>
              <a:xfrm>
                <a:off x="1056220" y="5343016"/>
                <a:ext cx="258445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258444" h="205739">
                    <a:moveTo>
                      <a:pt x="258013" y="205600"/>
                    </a:moveTo>
                    <a:lnTo>
                      <a:pt x="0" y="205600"/>
                    </a:lnTo>
                    <a:lnTo>
                      <a:pt x="0" y="0"/>
                    </a:lnTo>
                    <a:lnTo>
                      <a:pt x="258013" y="0"/>
                    </a:lnTo>
                    <a:lnTo>
                      <a:pt x="258013" y="20560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bject 20">
                <a:extLst>
                  <a:ext uri="{FF2B5EF4-FFF2-40B4-BE49-F238E27FC236}">
                    <a16:creationId xmlns:a16="http://schemas.microsoft.com/office/drawing/2014/main" id="{BED8F5CA-1FDD-E644-8F64-751658C8139D}"/>
                  </a:ext>
                </a:extLst>
              </p:cNvPr>
              <p:cNvSpPr/>
              <p:nvPr/>
            </p:nvSpPr>
            <p:spPr>
              <a:xfrm>
                <a:off x="585251" y="4756750"/>
                <a:ext cx="1457960" cy="1503045"/>
              </a:xfrm>
              <a:custGeom>
                <a:avLst/>
                <a:gdLst/>
                <a:ahLst/>
                <a:cxnLst/>
                <a:rect l="l" t="t" r="r" b="b"/>
                <a:pathLst>
                  <a:path w="1457960" h="1503045">
                    <a:moveTo>
                      <a:pt x="728980" y="1502498"/>
                    </a:moveTo>
                    <a:lnTo>
                      <a:pt x="776910" y="1500900"/>
                    </a:lnTo>
                    <a:lnTo>
                      <a:pt x="824013" y="1496173"/>
                    </a:lnTo>
                    <a:lnTo>
                      <a:pt x="870191" y="1488414"/>
                    </a:lnTo>
                    <a:lnTo>
                      <a:pt x="915350" y="1477723"/>
                    </a:lnTo>
                    <a:lnTo>
                      <a:pt x="959393" y="1464199"/>
                    </a:lnTo>
                    <a:lnTo>
                      <a:pt x="1002224" y="1447941"/>
                    </a:lnTo>
                    <a:lnTo>
                      <a:pt x="1043746" y="1429049"/>
                    </a:lnTo>
                    <a:lnTo>
                      <a:pt x="1083865" y="1407620"/>
                    </a:lnTo>
                    <a:lnTo>
                      <a:pt x="1122483" y="1383754"/>
                    </a:lnTo>
                    <a:lnTo>
                      <a:pt x="1159505" y="1357550"/>
                    </a:lnTo>
                    <a:lnTo>
                      <a:pt x="1194834" y="1329107"/>
                    </a:lnTo>
                    <a:lnTo>
                      <a:pt x="1228376" y="1298524"/>
                    </a:lnTo>
                    <a:lnTo>
                      <a:pt x="1260032" y="1265900"/>
                    </a:lnTo>
                    <a:lnTo>
                      <a:pt x="1289709" y="1231334"/>
                    </a:lnTo>
                    <a:lnTo>
                      <a:pt x="1317308" y="1194925"/>
                    </a:lnTo>
                    <a:lnTo>
                      <a:pt x="1342735" y="1156772"/>
                    </a:lnTo>
                    <a:lnTo>
                      <a:pt x="1365893" y="1116974"/>
                    </a:lnTo>
                    <a:lnTo>
                      <a:pt x="1386687" y="1075629"/>
                    </a:lnTo>
                    <a:lnTo>
                      <a:pt x="1405020" y="1032838"/>
                    </a:lnTo>
                    <a:lnTo>
                      <a:pt x="1420795" y="988698"/>
                    </a:lnTo>
                    <a:lnTo>
                      <a:pt x="1433918" y="943309"/>
                    </a:lnTo>
                    <a:lnTo>
                      <a:pt x="1444292" y="896771"/>
                    </a:lnTo>
                    <a:lnTo>
                      <a:pt x="1451821" y="849180"/>
                    </a:lnTo>
                    <a:lnTo>
                      <a:pt x="1456409" y="800638"/>
                    </a:lnTo>
                    <a:lnTo>
                      <a:pt x="1457960" y="751243"/>
                    </a:lnTo>
                    <a:lnTo>
                      <a:pt x="1456409" y="701849"/>
                    </a:lnTo>
                    <a:lnTo>
                      <a:pt x="1451821" y="653308"/>
                    </a:lnTo>
                    <a:lnTo>
                      <a:pt x="1444292" y="605719"/>
                    </a:lnTo>
                    <a:lnTo>
                      <a:pt x="1433918" y="559181"/>
                    </a:lnTo>
                    <a:lnTo>
                      <a:pt x="1420795" y="513793"/>
                    </a:lnTo>
                    <a:lnTo>
                      <a:pt x="1405020" y="469654"/>
                    </a:lnTo>
                    <a:lnTo>
                      <a:pt x="1386687" y="426864"/>
                    </a:lnTo>
                    <a:lnTo>
                      <a:pt x="1365893" y="385520"/>
                    </a:lnTo>
                    <a:lnTo>
                      <a:pt x="1342735" y="345722"/>
                    </a:lnTo>
                    <a:lnTo>
                      <a:pt x="1317308" y="307570"/>
                    </a:lnTo>
                    <a:lnTo>
                      <a:pt x="1289709" y="271161"/>
                    </a:lnTo>
                    <a:lnTo>
                      <a:pt x="1260032" y="236596"/>
                    </a:lnTo>
                    <a:lnTo>
                      <a:pt x="1228376" y="203972"/>
                    </a:lnTo>
                    <a:lnTo>
                      <a:pt x="1194834" y="173390"/>
                    </a:lnTo>
                    <a:lnTo>
                      <a:pt x="1159505" y="144947"/>
                    </a:lnTo>
                    <a:lnTo>
                      <a:pt x="1122483" y="118743"/>
                    </a:lnTo>
                    <a:lnTo>
                      <a:pt x="1083865" y="94878"/>
                    </a:lnTo>
                    <a:lnTo>
                      <a:pt x="1043746" y="73449"/>
                    </a:lnTo>
                    <a:lnTo>
                      <a:pt x="1002224" y="54556"/>
                    </a:lnTo>
                    <a:lnTo>
                      <a:pt x="959393" y="38299"/>
                    </a:lnTo>
                    <a:lnTo>
                      <a:pt x="915350" y="24775"/>
                    </a:lnTo>
                    <a:lnTo>
                      <a:pt x="870191" y="14084"/>
                    </a:lnTo>
                    <a:lnTo>
                      <a:pt x="824013" y="6325"/>
                    </a:lnTo>
                    <a:lnTo>
                      <a:pt x="776910" y="1597"/>
                    </a:lnTo>
                    <a:lnTo>
                      <a:pt x="728980" y="0"/>
                    </a:lnTo>
                    <a:lnTo>
                      <a:pt x="681049" y="1597"/>
                    </a:lnTo>
                    <a:lnTo>
                      <a:pt x="633946" y="6325"/>
                    </a:lnTo>
                    <a:lnTo>
                      <a:pt x="587768" y="14084"/>
                    </a:lnTo>
                    <a:lnTo>
                      <a:pt x="542609" y="24775"/>
                    </a:lnTo>
                    <a:lnTo>
                      <a:pt x="498566" y="38299"/>
                    </a:lnTo>
                    <a:lnTo>
                      <a:pt x="455735" y="54556"/>
                    </a:lnTo>
                    <a:lnTo>
                      <a:pt x="414213" y="73449"/>
                    </a:lnTo>
                    <a:lnTo>
                      <a:pt x="374094" y="94878"/>
                    </a:lnTo>
                    <a:lnTo>
                      <a:pt x="335476" y="118743"/>
                    </a:lnTo>
                    <a:lnTo>
                      <a:pt x="298454" y="144947"/>
                    </a:lnTo>
                    <a:lnTo>
                      <a:pt x="263125" y="173390"/>
                    </a:lnTo>
                    <a:lnTo>
                      <a:pt x="229583" y="203972"/>
                    </a:lnTo>
                    <a:lnTo>
                      <a:pt x="197927" y="236596"/>
                    </a:lnTo>
                    <a:lnTo>
                      <a:pt x="168250" y="271161"/>
                    </a:lnTo>
                    <a:lnTo>
                      <a:pt x="140651" y="307570"/>
                    </a:lnTo>
                    <a:lnTo>
                      <a:pt x="115224" y="345722"/>
                    </a:lnTo>
                    <a:lnTo>
                      <a:pt x="92066" y="385520"/>
                    </a:lnTo>
                    <a:lnTo>
                      <a:pt x="71272" y="426864"/>
                    </a:lnTo>
                    <a:lnTo>
                      <a:pt x="52939" y="469654"/>
                    </a:lnTo>
                    <a:lnTo>
                      <a:pt x="37164" y="513793"/>
                    </a:lnTo>
                    <a:lnTo>
                      <a:pt x="24041" y="559181"/>
                    </a:lnTo>
                    <a:lnTo>
                      <a:pt x="13667" y="605719"/>
                    </a:lnTo>
                    <a:lnTo>
                      <a:pt x="6138" y="653308"/>
                    </a:lnTo>
                    <a:lnTo>
                      <a:pt x="1550" y="701849"/>
                    </a:lnTo>
                    <a:lnTo>
                      <a:pt x="0" y="751243"/>
                    </a:lnTo>
                    <a:lnTo>
                      <a:pt x="1550" y="800638"/>
                    </a:lnTo>
                    <a:lnTo>
                      <a:pt x="6138" y="849180"/>
                    </a:lnTo>
                    <a:lnTo>
                      <a:pt x="13667" y="896771"/>
                    </a:lnTo>
                    <a:lnTo>
                      <a:pt x="24041" y="943309"/>
                    </a:lnTo>
                    <a:lnTo>
                      <a:pt x="37164" y="988698"/>
                    </a:lnTo>
                    <a:lnTo>
                      <a:pt x="52939" y="1032838"/>
                    </a:lnTo>
                    <a:lnTo>
                      <a:pt x="71272" y="1075629"/>
                    </a:lnTo>
                    <a:lnTo>
                      <a:pt x="92066" y="1116974"/>
                    </a:lnTo>
                    <a:lnTo>
                      <a:pt x="115224" y="1156772"/>
                    </a:lnTo>
                    <a:lnTo>
                      <a:pt x="140651" y="1194925"/>
                    </a:lnTo>
                    <a:lnTo>
                      <a:pt x="168250" y="1231334"/>
                    </a:lnTo>
                    <a:lnTo>
                      <a:pt x="197927" y="1265900"/>
                    </a:lnTo>
                    <a:lnTo>
                      <a:pt x="229583" y="1298524"/>
                    </a:lnTo>
                    <a:lnTo>
                      <a:pt x="263125" y="1329107"/>
                    </a:lnTo>
                    <a:lnTo>
                      <a:pt x="298454" y="1357550"/>
                    </a:lnTo>
                    <a:lnTo>
                      <a:pt x="335476" y="1383754"/>
                    </a:lnTo>
                    <a:lnTo>
                      <a:pt x="374094" y="1407620"/>
                    </a:lnTo>
                    <a:lnTo>
                      <a:pt x="414213" y="1429049"/>
                    </a:lnTo>
                    <a:lnTo>
                      <a:pt x="455735" y="1447941"/>
                    </a:lnTo>
                    <a:lnTo>
                      <a:pt x="498566" y="1464199"/>
                    </a:lnTo>
                    <a:lnTo>
                      <a:pt x="542609" y="1477723"/>
                    </a:lnTo>
                    <a:lnTo>
                      <a:pt x="587768" y="1488414"/>
                    </a:lnTo>
                    <a:lnTo>
                      <a:pt x="633946" y="1496173"/>
                    </a:lnTo>
                    <a:lnTo>
                      <a:pt x="681049" y="1500900"/>
                    </a:lnTo>
                    <a:lnTo>
                      <a:pt x="728980" y="1502498"/>
                    </a:lnTo>
                    <a:close/>
                  </a:path>
                </a:pathLst>
              </a:custGeom>
              <a:ln w="6350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8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63869"/>
              </p:ext>
            </p:extLst>
          </p:nvPr>
        </p:nvGraphicFramePr>
        <p:xfrm>
          <a:off x="304800" y="1295400"/>
          <a:ext cx="5616574" cy="521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0" spc="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N° 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200" b="0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SITUACIÓN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LABORAL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4668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52705" indent="-55244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TOTAL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HABERES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MENOS 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DESCUENTOS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LEGALES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55244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Enero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2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Febrero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3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Marzo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120" marR="240665" indent="-7810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4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Abril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120" marR="240665" indent="-7810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7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sin 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boleta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ni</a:t>
                      </a:r>
                      <a:r>
                        <a:rPr sz="1200" b="0" spc="-2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$250.000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5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Mayo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Cesante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6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Junio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216535" indent="-12509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7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Julio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216535" indent="-12509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8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Agosto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216535" indent="-125095">
                        <a:lnSpc>
                          <a:spcPts val="1400"/>
                        </a:lnSpc>
                        <a:spcBef>
                          <a:spcPts val="1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informal</a:t>
                      </a:r>
                      <a:r>
                        <a:rPr sz="1200" b="0" spc="-6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  boleta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y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contrato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228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$400.000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9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Se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p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Octubre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11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N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o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viemb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12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54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Diciemb</a:t>
                      </a:r>
                      <a:r>
                        <a:rPr sz="1200" b="0" spc="-2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e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Trabajo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con</a:t>
                      </a:r>
                      <a:r>
                        <a:rPr sz="1200" b="0" spc="-1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contrato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$500.000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3556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3F4F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9200">
                <a:tc gridSpan="2"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Promedio mensual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 1</a:t>
                      </a:r>
                      <a:r>
                        <a:rPr sz="1200" b="0" spc="-3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año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3906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$3.700.000/12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3906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$308.333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39065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412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Promedio mensual 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de 10</a:t>
                      </a:r>
                      <a:r>
                        <a:rPr sz="1200" b="0" spc="-4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 </a:t>
                      </a:r>
                      <a:r>
                        <a:rPr sz="1200" b="0" spc="-5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meses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3335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$2.700.000/10</a:t>
                      </a:r>
                      <a:endParaRPr sz="1200" b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3335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0" dirty="0">
                          <a:solidFill>
                            <a:srgbClr val="231F20"/>
                          </a:solidFill>
                          <a:latin typeface="gobCL" charset="0"/>
                          <a:ea typeface="gobCL" charset="0"/>
                          <a:cs typeface="gobCL" charset="0"/>
                        </a:rPr>
                        <a:t>$270.000</a:t>
                      </a:r>
                      <a:endParaRPr sz="1200" b="0" dirty="0">
                        <a:latin typeface="gobCL" charset="0"/>
                        <a:ea typeface="gobCL" charset="0"/>
                        <a:cs typeface="gobCL" charset="0"/>
                      </a:endParaRPr>
                    </a:p>
                  </a:txBody>
                  <a:tcPr marL="0" marR="0" marT="13335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03B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312821" y="838200"/>
            <a:ext cx="12954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>
                    <a:lumMod val="85000"/>
                  </a:schemeClr>
                </a:solidFill>
              </a:rPr>
              <a:t>Ejemplo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0" y="1295400"/>
            <a:ext cx="2679256" cy="4000454"/>
          </a:xfrm>
          <a:prstGeom prst="rect">
            <a:avLst/>
          </a:prstGeom>
          <a:ln w="25400">
            <a:solidFill>
              <a:srgbClr val="03BBBD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134620" marR="116205">
              <a:lnSpc>
                <a:spcPct val="100000"/>
              </a:lnSpc>
              <a:spcBef>
                <a:spcPts val="1435"/>
              </a:spcBef>
            </a:pP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sz="13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FUAS 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debes ingresar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 </a:t>
            </a:r>
            <a:r>
              <a:rPr sz="1300" b="1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PROMEDIO MENSUAL 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ingresos  de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20</a:t>
            </a:r>
            <a:r>
              <a:rPr lang="es-ES"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21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20</a:t>
            </a:r>
            <a:r>
              <a:rPr lang="es-ES"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22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cada</a:t>
            </a:r>
            <a:r>
              <a:rPr sz="1300" spc="-8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13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integrante  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tu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1300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hogar.</a:t>
            </a:r>
            <a:endParaRPr sz="13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gobCL" charset="0"/>
              <a:ea typeface="gobCL" charset="0"/>
              <a:cs typeface="gobCL" charset="0"/>
            </a:endParaRPr>
          </a:p>
          <a:p>
            <a:pPr marL="134620" marR="140970">
              <a:lnSpc>
                <a:spcPct val="100000"/>
              </a:lnSpc>
              <a:spcBef>
                <a:spcPts val="5"/>
              </a:spcBef>
            </a:pPr>
            <a:r>
              <a:rPr sz="13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Para </a:t>
            </a:r>
            <a:r>
              <a:rPr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20</a:t>
            </a:r>
            <a: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21</a:t>
            </a:r>
            <a:r>
              <a:rPr sz="13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: 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sumar ingresos de  enero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 </a:t>
            </a:r>
            <a:r>
              <a:rPr sz="13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diciembre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</a:t>
            </a:r>
            <a:r>
              <a:rPr sz="1300" dirty="0">
                <a:solidFill>
                  <a:srgbClr val="231F20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dividir por</a:t>
            </a:r>
            <a:r>
              <a:rPr sz="1300" b="1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12.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gobCL" charset="0"/>
              <a:ea typeface="gobCL" charset="0"/>
              <a:cs typeface="gobCL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gobCL" charset="0"/>
              <a:ea typeface="gobCL" charset="0"/>
              <a:cs typeface="gobCL" charset="0"/>
            </a:endParaRPr>
          </a:p>
          <a:p>
            <a:pPr marL="134620">
              <a:lnSpc>
                <a:spcPct val="100000"/>
              </a:lnSpc>
            </a:pPr>
            <a:r>
              <a:rPr sz="1300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Para </a:t>
            </a:r>
            <a:r>
              <a:rPr sz="13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20</a:t>
            </a:r>
            <a:r>
              <a:rPr lang="es-ES" sz="13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22</a:t>
            </a:r>
            <a:r>
              <a:rPr lang="es-ES" sz="13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: </a:t>
            </a:r>
            <a:r>
              <a:rPr sz="1300"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sumar</a:t>
            </a:r>
            <a:r>
              <a:rPr sz="130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ingresos de enero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  </a:t>
            </a:r>
            <a:r>
              <a:rPr sz="130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septiembre </a:t>
            </a:r>
            <a:r>
              <a:rPr sz="13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 </a:t>
            </a:r>
            <a:r>
              <a:rPr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dividir por</a:t>
            </a:r>
            <a:r>
              <a:rPr sz="13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  <a:t>9.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gobCL" charset="0"/>
              <a:ea typeface="gobCL" charset="0"/>
              <a:cs typeface="gobCL" charset="0"/>
            </a:endParaRPr>
          </a:p>
          <a:p>
            <a:pPr marL="134620" marR="288925">
              <a:lnSpc>
                <a:spcPct val="100000"/>
              </a:lnSpc>
              <a:tabLst>
                <a:tab pos="313055" algn="l"/>
              </a:tabLst>
            </a:pP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br>
              <a:rPr lang="es-E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bCL" charset="0"/>
                <a:ea typeface="gobCL" charset="0"/>
                <a:cs typeface="gobCL" charset="0"/>
              </a:rPr>
            </a:b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1219200" y="3191749"/>
            <a:ext cx="6858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¿Qué </a:t>
            </a:r>
            <a:r>
              <a:rPr sz="2400" b="1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 el </a:t>
            </a:r>
            <a:r>
              <a:rPr sz="24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Registro </a:t>
            </a:r>
            <a:r>
              <a:rPr sz="2400" b="1" spc="-1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Social </a:t>
            </a:r>
            <a:r>
              <a:rPr sz="2400" b="1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</a:t>
            </a:r>
            <a:r>
              <a:rPr sz="2400" b="1" spc="-18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2400" b="1" spc="-3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Hogares?</a:t>
            </a:r>
          </a:p>
        </p:txBody>
      </p:sp>
      <p:sp>
        <p:nvSpPr>
          <p:cNvPr id="4" name="object 4"/>
          <p:cNvSpPr/>
          <p:nvPr/>
        </p:nvSpPr>
        <p:spPr>
          <a:xfrm>
            <a:off x="1219200" y="1066800"/>
            <a:ext cx="5638800" cy="1936383"/>
          </a:xfrm>
          <a:prstGeom prst="rect">
            <a:avLst/>
          </a:prstGeom>
          <a:blipFill>
            <a:blip r:embed="rId2" cstate="print">
              <a:alphaModFix amt="85000"/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0379061-4A6C-C647-B08C-85B0661A705E}"/>
              </a:ext>
            </a:extLst>
          </p:cNvPr>
          <p:cNvSpPr/>
          <p:nvPr/>
        </p:nvSpPr>
        <p:spPr>
          <a:xfrm>
            <a:off x="1143000" y="3694293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 el sistema que utiliza el Estado para apoyar la postulación y selección de beneficiarios a diversas prestaciones sociales o subsidios otorgados  por el Estado, y consiste en una base de datos que contiene información  declarada por la ciudadanía y datos administrativos.</a:t>
            </a:r>
          </a:p>
          <a:p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>
              <a:lnSpc>
                <a:spcPct val="150000"/>
              </a:lnSpc>
            </a:pPr>
            <a:r>
              <a:rPr lang="es-CL" sz="2400" b="1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¿Para qué sirve el Registro Social de Hogares?</a:t>
            </a:r>
          </a:p>
          <a:p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Contar con RSH facilitará el procesamiento de la  información que ingreses en FUAS.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tu hogar no tiene RSH, solicita su ingreso.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L" sz="14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ya tienes RSH verifica que los datos de tu hogar  estén actualizados.</a:t>
            </a:r>
          </a:p>
          <a:p>
            <a:endParaRPr lang="es-CL" sz="140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r>
              <a:rPr lang="es-CL" sz="200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www.registrosocial.gob.cl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310E4D-4865-46F4-AC40-75669D17DB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43200" y="2743200"/>
            <a:ext cx="3810000" cy="8741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bg1"/>
                </a:solidFill>
                <a:effectLst/>
                <a:latin typeface="gobCL-Heavy" charset="0"/>
                <a:ea typeface="gobCL-Heavy" charset="0"/>
                <a:cs typeface="gobCL-Heavy" charset="0"/>
              </a:rPr>
              <a:t>Gratuidad</a:t>
            </a:r>
            <a:br>
              <a:rPr lang="es-CL" sz="1800" b="1" dirty="0">
                <a:solidFill>
                  <a:schemeClr val="bg1"/>
                </a:solidFill>
                <a:effectLst/>
                <a:latin typeface="gobCL-Heavy" charset="0"/>
                <a:ea typeface="gobCL-Heavy" charset="0"/>
                <a:cs typeface="gobCL-Heavy" charset="0"/>
              </a:rPr>
            </a:br>
            <a:r>
              <a:rPr lang="es-CL" sz="1800" b="1" dirty="0">
                <a:solidFill>
                  <a:schemeClr val="bg1"/>
                </a:solidFill>
                <a:effectLst/>
                <a:latin typeface="gobCL-Heavy" charset="0"/>
                <a:ea typeface="gobCL-Heavy" charset="0"/>
                <a:cs typeface="gobCL-Heavy" charset="0"/>
              </a:rPr>
              <a:t>Becas</a:t>
            </a:r>
            <a:br>
              <a:rPr lang="es-CL" sz="1800" b="1" dirty="0">
                <a:solidFill>
                  <a:schemeClr val="bg1"/>
                </a:solidFill>
                <a:effectLst/>
                <a:latin typeface="gobCL-Heavy" charset="0"/>
                <a:ea typeface="gobCL-Heavy" charset="0"/>
                <a:cs typeface="gobCL-Heavy" charset="0"/>
              </a:rPr>
            </a:br>
            <a:r>
              <a:rPr lang="es-CL" sz="1800" b="1" dirty="0">
                <a:solidFill>
                  <a:schemeClr val="bg1"/>
                </a:solidFill>
                <a:effectLst/>
                <a:latin typeface="gobCL-Heavy" charset="0"/>
                <a:ea typeface="gobCL-Heavy" charset="0"/>
                <a:cs typeface="gobCL-Heavy" charset="0"/>
              </a:rPr>
              <a:t>Créditos</a:t>
            </a:r>
            <a:endParaRPr lang="es-CL" b="1" dirty="0">
              <a:solidFill>
                <a:schemeClr val="bg1"/>
              </a:solidFill>
              <a:latin typeface="gobCL-Heavy" charset="0"/>
              <a:ea typeface="gobCL-Heavy" charset="0"/>
              <a:cs typeface="gobCL-Heavy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D3E5932-78A8-4DF5-9DAE-0E5AB0A73D9E}"/>
              </a:ext>
            </a:extLst>
          </p:cNvPr>
          <p:cNvSpPr txBox="1">
            <a:spLocks/>
          </p:cNvSpPr>
          <p:nvPr/>
        </p:nvSpPr>
        <p:spPr>
          <a:xfrm>
            <a:off x="4391977" y="1676400"/>
            <a:ext cx="512445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234A7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CL" sz="7550" kern="0" spc="5" dirty="0">
                <a:solidFill>
                  <a:schemeClr val="bg1"/>
                </a:solidFill>
              </a:rPr>
              <a:t>2</a:t>
            </a:r>
            <a:endParaRPr lang="es-CL" sz="7550" kern="0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F48505-C1EE-EF48-8A15-2866C362AD2D}"/>
              </a:ext>
            </a:extLst>
          </p:cNvPr>
          <p:cNvSpPr/>
          <p:nvPr/>
        </p:nvSpPr>
        <p:spPr>
          <a:xfrm>
            <a:off x="2286000" y="39211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según Nivel Socioeconómico y generales para acceder a los beneficios estudiantiles para la Educación Superior:</a:t>
            </a:r>
            <a:br>
              <a:rPr lang="es-C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1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779615" y="838200"/>
            <a:ext cx="74323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 err="1">
                <a:solidFill>
                  <a:schemeClr val="bg1"/>
                </a:solidFill>
              </a:rPr>
              <a:t>Requisitos</a:t>
            </a:r>
            <a:r>
              <a:rPr lang="es-ES" spc="-30" dirty="0">
                <a:solidFill>
                  <a:schemeClr val="bg1"/>
                </a:solidFill>
              </a:rPr>
              <a:t> Nivel Socioeconómico  </a:t>
            </a:r>
            <a:endParaRPr spc="-30" dirty="0">
              <a:solidFill>
                <a:schemeClr val="bg1"/>
              </a:solidFill>
            </a:endParaRP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5B882947-C9B7-804B-9C1E-10AFB7CA221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8552" y="1506393"/>
            <a:ext cx="6858000" cy="407382"/>
          </a:xfrm>
          <a:prstGeom prst="rect">
            <a:avLst/>
          </a:prstGeom>
        </p:spPr>
        <p:txBody>
          <a:bodyPr/>
          <a:lstStyle/>
          <a:p>
            <a:r>
              <a:rPr lang="es-CL" spc="-10" dirty="0">
                <a:solidFill>
                  <a:schemeClr val="tx1"/>
                </a:solidFill>
                <a:latin typeface="gobCL" charset="0"/>
                <a:ea typeface="gobCL" charset="0"/>
                <a:cs typeface="gobCL" charset="0"/>
              </a:rPr>
              <a:t>Beneficios Estudiantiles </a:t>
            </a:r>
            <a:r>
              <a:rPr lang="es-CL" spc="-15" dirty="0">
                <a:solidFill>
                  <a:schemeClr val="tx1"/>
                </a:solidFill>
                <a:latin typeface="gobCL" charset="0"/>
                <a:ea typeface="gobCL" charset="0"/>
                <a:cs typeface="gobCL" charset="0"/>
              </a:rPr>
              <a:t>para </a:t>
            </a:r>
            <a:r>
              <a:rPr lang="es-CL" dirty="0">
                <a:solidFill>
                  <a:schemeClr val="tx1"/>
                </a:solidFill>
                <a:latin typeface="gobCL" charset="0"/>
                <a:ea typeface="gobCL" charset="0"/>
                <a:cs typeface="gobCL" charset="0"/>
              </a:rPr>
              <a:t>la </a:t>
            </a:r>
            <a:r>
              <a:rPr lang="es-CL" spc="-10" dirty="0">
                <a:solidFill>
                  <a:schemeClr val="tx1"/>
                </a:solidFill>
                <a:latin typeface="gobCL" charset="0"/>
                <a:ea typeface="gobCL" charset="0"/>
                <a:cs typeface="gobCL" charset="0"/>
              </a:rPr>
              <a:t>Educación</a:t>
            </a:r>
            <a:r>
              <a:rPr lang="es-CL" spc="65" dirty="0">
                <a:solidFill>
                  <a:schemeClr val="tx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dirty="0">
                <a:solidFill>
                  <a:schemeClr val="tx1"/>
                </a:solidFill>
                <a:latin typeface="gobCL" charset="0"/>
                <a:ea typeface="gobCL" charset="0"/>
                <a:cs typeface="gobCL" charset="0"/>
              </a:rPr>
              <a:t>Superior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B610D67-4DF4-4D1A-9349-F278A3AC9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8586"/>
              </p:ext>
            </p:extLst>
          </p:nvPr>
        </p:nvGraphicFramePr>
        <p:xfrm>
          <a:off x="568631" y="1913775"/>
          <a:ext cx="7854338" cy="36286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84376009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38757967"/>
                    </a:ext>
                  </a:extLst>
                </a:gridCol>
                <a:gridCol w="2215538">
                  <a:extLst>
                    <a:ext uri="{9D8B030D-6E8A-4147-A177-3AD203B41FA5}">
                      <a16:colId xmlns:a16="http://schemas.microsoft.com/office/drawing/2014/main" val="1650820919"/>
                    </a:ext>
                  </a:extLst>
                </a:gridCol>
              </a:tblGrid>
              <a:tr h="636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Tipo de institución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Beneficio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% de vulnerabilidad a postular y acceder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4529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Adscritas a gratuidad</a:t>
                      </a:r>
                    </a:p>
                  </a:txBody>
                  <a:tcPr marL="25200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Gratuidad: matrícula y arancel por la duración nominal de la carrera.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 menor ingreso del país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925172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Acreditadas</a:t>
                      </a:r>
                    </a:p>
                  </a:txBody>
                  <a:tcPr marL="25200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Becas: de $500 mil a 100% del arancel de referencia por la duración formal de la carrera.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 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8957849"/>
                  </a:ext>
                </a:extLst>
              </a:tr>
              <a:tr h="732009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CRUCH Acreditadas</a:t>
                      </a:r>
                    </a:p>
                  </a:txBody>
                  <a:tcPr marL="25200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 Fondo Solidario: hasta el 100% del arancel de referencia. Hasta 50% adicional a la duración formal de la carrera.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60%, 70% y 80% menor ingreso del país.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3185861"/>
                  </a:ext>
                </a:extLst>
              </a:tr>
              <a:tr h="979664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Comisión Ingresa</a:t>
                      </a:r>
                    </a:p>
                  </a:txBody>
                  <a:tcPr marL="25200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Créditos con Garantía Estatal (CAE): Hasta el 100% del arancel de referencia. Hasta 3 años adicionales a la duración formal de la carrera, dependiendo el tipo de carrera.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gobCL" charset="0"/>
                          <a:ea typeface="gobCL" charset="0"/>
                          <a:cs typeface="gobCL" charset="0"/>
                        </a:rPr>
                        <a:t>No requiere nivel Socioeconómico</a:t>
                      </a:r>
                    </a:p>
                  </a:txBody>
                  <a:tcPr marL="101160" marR="101160" marT="65160" marB="65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5202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1066799" y="1239370"/>
            <a:ext cx="6397815" cy="44499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638175" algn="ctr">
              <a:lnSpc>
                <a:spcPts val="3120"/>
              </a:lnSpc>
              <a:spcBef>
                <a:spcPts val="605"/>
              </a:spcBef>
            </a:pPr>
            <a:r>
              <a:rPr b="1" spc="-30" dirty="0" err="1">
                <a:solidFill>
                  <a:schemeClr val="bg1">
                    <a:lumMod val="85000"/>
                  </a:schemeClr>
                </a:solidFill>
                <a:latin typeface="gobCL" charset="0"/>
                <a:ea typeface="gobCL" charset="0"/>
                <a:cs typeface="gobCL" charset="0"/>
              </a:rPr>
              <a:t>Gratuidad</a:t>
            </a:r>
            <a:endParaRPr b="1" spc="-15" dirty="0">
              <a:solidFill>
                <a:schemeClr val="bg1">
                  <a:lumMod val="85000"/>
                </a:schemeClr>
              </a:solidFill>
              <a:latin typeface="gobCL" charset="0"/>
              <a:ea typeface="gobCL" charset="0"/>
              <a:cs typeface="gobCL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1143000" y="2438400"/>
            <a:ext cx="6564206" cy="3829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>
                    <a:lumMod val="85000"/>
                  </a:schemeClr>
                </a:solidFill>
                <a:latin typeface="gobCL" charset="0"/>
                <a:ea typeface="gobCL" charset="0"/>
                <a:cs typeface="gobCL" charset="0"/>
              </a:rPr>
              <a:t>R</a:t>
            </a:r>
            <a:r>
              <a:rPr lang="es-ES" sz="1800" b="1" spc="-10" dirty="0" err="1">
                <a:solidFill>
                  <a:schemeClr val="bg1">
                    <a:lumMod val="85000"/>
                  </a:schemeClr>
                </a:solidFill>
                <a:latin typeface="gobCL" charset="0"/>
                <a:ea typeface="gobCL" charset="0"/>
                <a:cs typeface="gobCL" charset="0"/>
              </a:rPr>
              <a:t>equisitos</a:t>
            </a:r>
            <a:r>
              <a:rPr sz="1800" b="1" spc="-10" dirty="0">
                <a:solidFill>
                  <a:schemeClr val="bg1">
                    <a:lumMod val="85000"/>
                  </a:schemeClr>
                </a:solidFill>
                <a:latin typeface="gobCL" charset="0"/>
                <a:ea typeface="gobCL" charset="0"/>
                <a:cs typeface="gobCL" charset="0"/>
              </a:rPr>
              <a:t>:</a:t>
            </a:r>
          </a:p>
          <a:p>
            <a:pPr marL="447675">
              <a:lnSpc>
                <a:spcPct val="100000"/>
              </a:lnSpc>
              <a:spcBef>
                <a:spcPts val="5"/>
              </a:spcBef>
            </a:pPr>
            <a:endParaRPr sz="1600" b="0" dirty="0">
              <a:latin typeface="gobCL" charset="0"/>
              <a:ea typeface="gobCL" charset="0"/>
              <a:cs typeface="gobCL" charset="0"/>
            </a:endParaRPr>
          </a:p>
          <a:p>
            <a:pPr marL="746125" indent="-285750">
              <a:lnSpc>
                <a:spcPct val="100000"/>
              </a:lnSpc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r>
              <a:rPr lang="es-ES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Provenir </a:t>
            </a:r>
            <a:r>
              <a:rPr lang="es-ES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los </a:t>
            </a:r>
            <a:r>
              <a:rPr lang="es-ES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hogares </a:t>
            </a:r>
            <a:r>
              <a:rPr lang="es-ES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pertenecientes </a:t>
            </a:r>
            <a:r>
              <a:rPr lang="es-ES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al 60% </a:t>
            </a:r>
            <a:r>
              <a:rPr lang="es-ES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menores ingresos del</a:t>
            </a:r>
            <a:r>
              <a:rPr lang="es-ES" sz="1800" b="0" spc="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país.</a:t>
            </a:r>
          </a:p>
          <a:p>
            <a:pPr marL="746125" indent="-285750">
              <a:lnSpc>
                <a:spcPct val="100000"/>
              </a:lnSpc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endParaRPr lang="es-ES" sz="1800" b="0" spc="-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746125" indent="-285750">
              <a:lnSpc>
                <a:spcPct val="100000"/>
              </a:lnSpc>
              <a:spcBef>
                <a:spcPts val="570"/>
              </a:spcBef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r>
              <a:rPr sz="1800" b="0"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Matricularse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alguna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las 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instituciones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adscritas </a:t>
            </a:r>
            <a:r>
              <a:rPr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g</a:t>
            </a:r>
            <a:r>
              <a:rPr sz="1800" b="0" spc="-5" dirty="0" err="1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ratuidad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.</a:t>
            </a:r>
            <a:endParaRPr lang="es-ES" sz="1800" b="0" spc="-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746125" indent="-285750">
              <a:lnSpc>
                <a:spcPct val="100000"/>
              </a:lnSpc>
              <a:spcBef>
                <a:spcPts val="570"/>
              </a:spcBef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endParaRPr sz="1800" b="0" spc="-5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746125" marR="328295" indent="-285750">
              <a:lnSpc>
                <a:spcPct val="100000"/>
              </a:lnSpc>
              <a:spcBef>
                <a:spcPts val="565"/>
              </a:spcBef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r>
              <a:rPr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contar con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un 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título profesional previo </a:t>
            </a:r>
            <a:r>
              <a:rPr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un grado de 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licenciatura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terminal, obtenido </a:t>
            </a:r>
            <a:r>
              <a:rPr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alguna  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institución 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nacional </a:t>
            </a:r>
            <a:r>
              <a:rPr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 </a:t>
            </a:r>
            <a:r>
              <a:rPr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extranjera.</a:t>
            </a:r>
            <a:r>
              <a:rPr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</a:p>
          <a:p>
            <a:pPr marL="733425" indent="-285750">
              <a:lnSpc>
                <a:spcPct val="100000"/>
              </a:lnSpc>
              <a:spcBef>
                <a:spcPts val="5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sz="1400" dirty="0">
              <a:solidFill>
                <a:schemeClr val="tx1"/>
              </a:solidFill>
              <a:latin typeface="gobCL" charset="0"/>
              <a:ea typeface="gobCL" charset="0"/>
              <a:cs typeface="gobCL" charset="0"/>
            </a:endParaRPr>
          </a:p>
          <a:p>
            <a:pPr marL="460375" marR="145415">
              <a:lnSpc>
                <a:spcPct val="100000"/>
              </a:lnSpc>
              <a:spcBef>
                <a:spcPts val="565"/>
              </a:spcBef>
              <a:tabLst>
                <a:tab pos="688975" algn="l"/>
                <a:tab pos="689610" algn="l"/>
              </a:tabLst>
            </a:pPr>
            <a:endParaRPr b="0" spc="-5" dirty="0">
              <a:solidFill>
                <a:srgbClr val="231F20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F1EA4C-69FE-BB43-A903-13AC5AA690D6}"/>
              </a:ext>
            </a:extLst>
          </p:cNvPr>
          <p:cNvSpPr txBox="1"/>
          <p:nvPr/>
        </p:nvSpPr>
        <p:spPr>
          <a:xfrm>
            <a:off x="1066800" y="1828800"/>
            <a:ext cx="7124580" cy="381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85000"/>
                  </a:schemeClr>
                </a:solidFill>
                <a:latin typeface="gobCL" charset="0"/>
                <a:ea typeface="gobCL" charset="0"/>
                <a:cs typeface="gobCL" charset="0"/>
              </a:rPr>
              <a:t>Gratuidad universitaria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76200" y="1295400"/>
            <a:ext cx="6858000" cy="46807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638175" algn="ctr">
              <a:lnSpc>
                <a:spcPts val="3120"/>
              </a:lnSpc>
              <a:spcBef>
                <a:spcPts val="605"/>
              </a:spcBef>
            </a:pPr>
            <a:r>
              <a:rPr lang="es-CL" sz="2400" b="1" spc="-30" dirty="0">
                <a:latin typeface="gobCL" charset="0"/>
                <a:ea typeface="gobCL" charset="0"/>
                <a:cs typeface="gobCL" charset="0"/>
              </a:rPr>
              <a:t>Excepciones para acceder a Gratuidad</a:t>
            </a:r>
            <a:endParaRPr sz="2400" b="1" spc="-15" dirty="0">
              <a:solidFill>
                <a:srgbClr val="03BBBD"/>
              </a:solidFill>
              <a:latin typeface="gobCL" charset="0"/>
              <a:ea typeface="gobCL" charset="0"/>
              <a:cs typeface="gobCL" charset="0"/>
              <a:hlinkClick r:id="rId2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A73CBF7-4324-7647-97CA-FEDC07E39A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14400" y="1988066"/>
            <a:ext cx="7162800" cy="3954929"/>
          </a:xfrm>
          <a:prstGeom prst="rect">
            <a:avLst/>
          </a:prstGeom>
        </p:spPr>
        <p:txBody>
          <a:bodyPr/>
          <a:lstStyle/>
          <a:p>
            <a:pPr marL="460375" marR="58419" algn="l">
              <a:lnSpc>
                <a:spcPct val="100000"/>
              </a:lnSpc>
              <a:spcBef>
                <a:spcPts val="5"/>
              </a:spcBef>
              <a:buClr>
                <a:srgbClr val="7030A0"/>
              </a:buClr>
              <a:buFont typeface="Calibri"/>
              <a:buAutoNum type="alphaLcParenR"/>
              <a:tabLst>
                <a:tab pos="631825" algn="l"/>
              </a:tabLst>
            </a:pPr>
            <a:r>
              <a:rPr lang="es-CL" sz="1800" b="0" spc="-5" dirty="0"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Estudiantes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con licenciatura  podrán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acceder a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gratuidad si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optan 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por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cursar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un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programa conducente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un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título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profesor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 </a:t>
            </a:r>
            <a:r>
              <a:rPr lang="es-CL" sz="1800" b="0" spc="-1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educador,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bajo las condiciones que señala la 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normativa.</a:t>
            </a:r>
            <a:b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</a:br>
            <a:endParaRPr lang="es-CL" sz="1800" b="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460375" marR="5080" algn="l">
              <a:lnSpc>
                <a:spcPct val="100000"/>
              </a:lnSpc>
              <a:buClr>
                <a:srgbClr val="7030A0"/>
              </a:buClr>
              <a:buFont typeface="Calibri"/>
              <a:buAutoNum type="alphaLcParenR"/>
              <a:tabLst>
                <a:tab pos="638810" algn="l"/>
              </a:tabLst>
            </a:pP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Estudiantes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con título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técnico de nivel </a:t>
            </a:r>
            <a:r>
              <a:rPr lang="es-CL" sz="1800" b="0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superior,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podrán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acceder a g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ratuidad si se matriculan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carreras  conducentes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título profesional,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con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sin</a:t>
            </a:r>
            <a:r>
              <a:rPr lang="es-CL" sz="1800" b="0" spc="1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licenciatura.</a:t>
            </a:r>
          </a:p>
          <a:p>
            <a:pPr marL="460375" marR="5080" algn="l">
              <a:lnSpc>
                <a:spcPct val="100000"/>
              </a:lnSpc>
              <a:buClr>
                <a:srgbClr val="7030A0"/>
              </a:buClr>
              <a:tabLst>
                <a:tab pos="638810" algn="l"/>
              </a:tabLst>
            </a:pPr>
            <a:endParaRPr lang="es-CL" sz="1800" b="0" spc="-10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  <a:p>
            <a:pPr marL="746125" indent="-285750" algn="l">
              <a:lnSpc>
                <a:spcPct val="100000"/>
              </a:lnSpc>
              <a:spcBef>
                <a:spcPts val="5"/>
              </a:spcBef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Si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ya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 de educación </a:t>
            </a:r>
            <a:r>
              <a:rPr lang="es-CL" sz="1800" b="0" spc="-2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superior,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no debe haber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excedido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la duración nominal de la</a:t>
            </a:r>
            <a:r>
              <a:rPr lang="es-CL" sz="1800" b="0" spc="1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carrera.</a:t>
            </a:r>
          </a:p>
          <a:p>
            <a:pPr marL="746125" marR="145415" indent="-285750" algn="l">
              <a:lnSpc>
                <a:spcPct val="100000"/>
              </a:lnSpc>
              <a:spcBef>
                <a:spcPts val="565"/>
              </a:spcBef>
              <a:buClr>
                <a:srgbClr val="7030A0"/>
              </a:buClr>
              <a:buFont typeface="Wingdings" pitchFamily="2" charset="2"/>
              <a:buChar char="Ø"/>
              <a:tabLst>
                <a:tab pos="688975" algn="l"/>
                <a:tab pos="689610" algn="l"/>
              </a:tabLst>
            </a:pPr>
            <a:r>
              <a:rPr lang="es-CL" sz="1800" b="0" spc="-2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Tener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nacionalidad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chilena, o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bien ser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extranjero con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permanencia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definitiva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o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residencia. En caso de  tener residencia,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el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estudiante debe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además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contar con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enseñanza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media </a:t>
            </a:r>
            <a:r>
              <a:rPr lang="es-CL" sz="1800" b="0" spc="-1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completa cursada </a:t>
            </a:r>
            <a:r>
              <a:rPr lang="es-CL" sz="1800" b="0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en</a:t>
            </a:r>
            <a:r>
              <a:rPr lang="es-CL" sz="1800" b="0" spc="7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CL" sz="1800" b="0" spc="-5" dirty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Chile.</a:t>
            </a:r>
          </a:p>
          <a:p>
            <a:endParaRPr lang="es-CL" sz="1800" dirty="0"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9394</TotalTime>
  <Words>1208</Words>
  <Application>Microsoft Office PowerPoint</Application>
  <PresentationFormat>Presentación en pantalla (4:3)</PresentationFormat>
  <Paragraphs>212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gobCL</vt:lpstr>
      <vt:lpstr>gobCL-Heavy</vt:lpstr>
      <vt:lpstr>Times New Roman</vt:lpstr>
      <vt:lpstr>Wingdings</vt:lpstr>
      <vt:lpstr>Office Theme</vt:lpstr>
      <vt:lpstr>Presentación de PowerPoint</vt:lpstr>
      <vt:lpstr>¿De qué se trata esta  presentación?</vt:lpstr>
      <vt:lpstr>INSERTAR VIDEO FUAS</vt:lpstr>
      <vt:lpstr>Ejemplo</vt:lpstr>
      <vt:lpstr>¿Qué es el Registro Social de Hogares?</vt:lpstr>
      <vt:lpstr>Gratuidad Becas Créditos</vt:lpstr>
      <vt:lpstr>Requisitos Nivel Socioeconómico  </vt:lpstr>
      <vt:lpstr>Gratuidad</vt:lpstr>
      <vt:lpstr>Excepciones para acceder a Gratuidad</vt:lpstr>
      <vt:lpstr>Mantención de gratuidad</vt:lpstr>
      <vt:lpstr>Becas y Crédito Fondo Solidario</vt:lpstr>
      <vt:lpstr>Becas y Crédito Fondo Solidario</vt:lpstr>
      <vt:lpstr>Presentación de PowerPoint</vt:lpstr>
      <vt:lpstr>Presentación de PowerPoint</vt:lpstr>
      <vt:lpstr>Presentación de PowerPoint</vt:lpstr>
      <vt:lpstr>Portal.benficiosestudiantiles/gratuidad.cl</vt:lpstr>
      <vt:lpstr>             www.beneficiosestudiantiles.cl</vt:lpstr>
      <vt:lpstr>Fanpage Subsecretaria de Educación Superior</vt:lpstr>
      <vt:lpstr>     Otros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Fiona Simonetta Bonati Campos</dc:creator>
  <cp:lastModifiedBy>Andres Alex Covarrubias Sanchez</cp:lastModifiedBy>
  <cp:revision>146</cp:revision>
  <dcterms:created xsi:type="dcterms:W3CDTF">2019-05-22T20:36:47Z</dcterms:created>
  <dcterms:modified xsi:type="dcterms:W3CDTF">2022-10-11T18:49:15Z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2019-05-22T00:00:00Z</vt:filetime>
  </property>
</Properties>
</file>